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84" r:id="rId3"/>
    <p:sldId id="285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5E512-ECF6-9AB4-4C4E-2B1FE8173B64}" v="164" dt="2025-03-13T22:40:06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6577-ECE0-4491-A11F-0DC263BD5DC8}" type="datetimeFigureOut"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87C9C-D256-400E-AAAA-6F326EC9DF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E6E8DC7-E4F4-F9BC-DAF0-BD0F822E9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>
            <a:extLst>
              <a:ext uri="{FF2B5EF4-FFF2-40B4-BE49-F238E27FC236}">
                <a16:creationId xmlns:a16="http://schemas.microsoft.com/office/drawing/2014/main" id="{C7B81E93-E840-5228-998D-229E4542CA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>
            <a:extLst>
              <a:ext uri="{FF2B5EF4-FFF2-40B4-BE49-F238E27FC236}">
                <a16:creationId xmlns:a16="http://schemas.microsoft.com/office/drawing/2014/main" id="{0A2C2706-9580-52D0-8D41-0AE3F1E53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1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012BB1B-B1DB-4FE9-1953-0C13349F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>
            <a:extLst>
              <a:ext uri="{FF2B5EF4-FFF2-40B4-BE49-F238E27FC236}">
                <a16:creationId xmlns:a16="http://schemas.microsoft.com/office/drawing/2014/main" id="{12468AE6-9F71-C177-990F-1209361C9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>
            <a:extLst>
              <a:ext uri="{FF2B5EF4-FFF2-40B4-BE49-F238E27FC236}">
                <a16:creationId xmlns:a16="http://schemas.microsoft.com/office/drawing/2014/main" id="{A2847677-0B94-EB8A-C16D-0A8AE157C9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05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899A85F-BC37-D756-04A2-7DD9BBFD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>
            <a:extLst>
              <a:ext uri="{FF2B5EF4-FFF2-40B4-BE49-F238E27FC236}">
                <a16:creationId xmlns:a16="http://schemas.microsoft.com/office/drawing/2014/main" id="{EED74921-A7B3-6BCA-43B0-10F8368ED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>
            <a:extLst>
              <a:ext uri="{FF2B5EF4-FFF2-40B4-BE49-F238E27FC236}">
                <a16:creationId xmlns:a16="http://schemas.microsoft.com/office/drawing/2014/main" id="{7336FC03-4343-3812-90FD-AAC406F59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10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B807-2EF3-6EF3-9344-53AF4EF46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EF01C-266F-DF06-56B7-E75B8A3A9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5D991-B482-92D9-DA46-3B5D654E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22F2-7CC1-E1ED-102B-60B6FB90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9083-6A87-2250-FB03-51EE75ED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C205-3805-BEB2-1398-97AA1E37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CA288-BD63-BCAF-3F43-125BE6137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9B32-24E5-1ADB-818A-7B7F88E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9C8EA-04F5-0A59-94BB-31E16EE8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F1F6-8F47-CAAA-22FA-782F0897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B5D81-22D1-BB88-0C05-D97F98F65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1D21-69C0-8314-8632-283BEE57E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A731-BA71-717C-550E-A9FB5C63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DE1C-079C-5E7B-405F-B54718DB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E9BA-F4F0-BC12-8494-9B8CBDD1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4E36-5A17-7A39-7B0B-01EB989A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67A5-E89D-2A04-4186-42A18AD7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1FA3-89AA-591F-55C4-D58A6922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E42E-0E65-B756-DD55-1F0B6346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B8083-15B1-35C6-BA88-D786A1CF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FC0E-1010-9082-8561-2092BBB6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7D62F-3611-13FB-932E-BC11F2F1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EE030-9B04-F514-4DD6-182E8730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E567-FD80-89A4-6411-43D40959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BA77-F702-C37C-F580-456A7541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AA39-58B9-2AD3-7B45-C279D69A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7A26-7F29-EA0B-A4E8-A168CED5A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E6D31-4FE2-58A3-3630-178D0E309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186F7-0265-5FC1-DA31-632E5568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48D4C-DAAD-1C39-8049-3024ABEA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D497-02B4-F9A3-82C3-E74DD2A0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CB54-E0DF-7FC9-2DA8-7CA107E3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C342-59A8-137C-A5E4-FB3BE8708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F4690-E2ED-4428-3D1A-E6F768623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DC164-DB39-9E2C-5548-5884A710B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E91A-691E-FD70-6310-7BEB08C6C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5F0BA-6DBB-30C4-95FC-227C72AF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D3524-1E05-E813-8F01-3B7FA1EF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A6745-BD08-7DE4-C394-69D7301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6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C8F1-2B15-3829-B702-C89D321F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BB639-1FA3-D701-F6FF-7ED6EF6A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1E0D-7CA5-5763-8294-C8AE833C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931F7-80D6-14F1-90DE-EC895C4F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AF4BB-78CF-E915-CC73-E0A892D1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10ABB-D492-B6A2-A33C-B7D77EC0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6979-FF03-A520-C3B8-F0D4E544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B62F-88AE-B46F-15E0-4BF418FC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5912-F5F9-6157-A3C3-1015309A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20CE8-E855-EDC7-4F41-C61F1417C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132DC-A03D-7000-E41B-EAD03E82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537DB-21ED-488D-CAB6-63186B19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C974A-C463-7441-6E2C-AF02C5C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F9DA-8FD6-A45B-D5B6-6076D3FC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230E2-757B-CA76-B71B-9F8F06E8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51718-7DFB-1FF9-9A09-990EB8D1A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54BCD-6DD7-F605-185C-1B538600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BD7A8-5586-673E-47C9-BBAD8523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AD115-BDAC-18F8-2E0E-D92648ED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79E19-20B7-24E3-7B6B-1497CB92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850A7-BB9D-73C0-CD12-893536F4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EC50C-1C0C-4040-B794-ACD1020A2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4AE1-1086-4C49-8F84-2A737BD180C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8D0D-0F38-6292-88FF-BD10C59C8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70AB-1C2A-B7DE-F362-6405CD36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2708-69C1-4410-B005-A170BAA4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265CF39C-C44E-CCED-2FC6-0EA89D081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1" y="669"/>
            <a:ext cx="12196941" cy="68550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A7C7C-EEE4-5A5A-A5B5-E4F537B4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38" y="774939"/>
            <a:ext cx="11520927" cy="41878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PRESIDENT’S REPORT </a:t>
            </a:r>
            <a:br>
              <a:rPr lang="en-US" sz="3600" b="1" dirty="0">
                <a:latin typeface="Arial"/>
                <a:cs typeface="Arial"/>
              </a:rPr>
            </a:br>
            <a:endParaRPr lang="en-US" sz="3600">
              <a:latin typeface="Arial"/>
              <a:cs typeface="Arial"/>
            </a:endParaRPr>
          </a:p>
          <a:p>
            <a:pPr algn="ctr"/>
            <a:r>
              <a:rPr lang="en-US" sz="3600" b="1" dirty="0">
                <a:latin typeface="Arial"/>
                <a:cs typeface="Arial"/>
              </a:rPr>
              <a:t>Academic Senate Meeting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>  </a:t>
            </a:r>
            <a:endParaRPr lang="en-US" sz="3600" dirty="0">
              <a:latin typeface="Arial"/>
              <a:cs typeface="Arial"/>
            </a:endParaRPr>
          </a:p>
          <a:p>
            <a:pPr algn="ctr"/>
            <a:r>
              <a:rPr lang="en-US" sz="3600" b="1" dirty="0">
                <a:latin typeface="Arial"/>
                <a:cs typeface="Arial"/>
              </a:rPr>
              <a:t>March 17, 2025</a:t>
            </a:r>
            <a:endParaRPr lang="en-US" sz="3600" dirty="0">
              <a:ea typeface="Calibri Light"/>
              <a:cs typeface="Calibri Ligh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85A49BAB-482D-6085-01FF-88E2FD8B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ising / Academic Spotlight / Page 2">
            <a:extLst>
              <a:ext uri="{FF2B5EF4-FFF2-40B4-BE49-F238E27FC236}">
                <a16:creationId xmlns:a16="http://schemas.microsoft.com/office/drawing/2014/main" id="{00DC0D31-F708-E91E-DC86-2BFAAD08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7" y="-3724"/>
            <a:ext cx="12190268" cy="6864303"/>
          </a:xfrm>
          <a:prstGeom prst="rect">
            <a:avLst/>
          </a:prstGeom>
        </p:spPr>
      </p:pic>
      <p:sp>
        <p:nvSpPr>
          <p:cNvPr id="103" name="Google Shape;103;p4">
            <a:extLst>
              <a:ext uri="{FF2B5EF4-FFF2-40B4-BE49-F238E27FC236}">
                <a16:creationId xmlns:a16="http://schemas.microsoft.com/office/drawing/2014/main" id="{B03B5370-7AFE-DB28-ABA4-541606FC876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6010" y="1567808"/>
            <a:ext cx="10975505" cy="4957101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/>
          <a:p>
            <a:pPr>
              <a:buFont typeface="Calibri,Sans-Serif" panose="020B0604020202020204" pitchFamily="34" charset="0"/>
              <a:buChar char="-"/>
            </a:pPr>
            <a:endParaRPr lang="en-US" sz="18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5000" b="1" dirty="0">
                <a:latin typeface="Arial"/>
                <a:ea typeface="+mn-lt"/>
                <a:cs typeface="+mn-lt"/>
              </a:rPr>
              <a:t>A Community of Care: </a:t>
            </a:r>
            <a:endParaRPr lang="en-US" b="1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000" b="1" dirty="0">
                <a:latin typeface="Arial"/>
                <a:ea typeface="+mn-lt"/>
                <a:cs typeface="+mn-lt"/>
              </a:rPr>
              <a:t>Continuing Our Commitment </a:t>
            </a:r>
            <a:endParaRPr lang="en-US" b="1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000" b="1" dirty="0">
                <a:latin typeface="Arial"/>
                <a:ea typeface="+mn-lt"/>
                <a:cs typeface="+mn-lt"/>
              </a:rPr>
              <a:t>Through Uncertainty</a:t>
            </a:r>
            <a:endParaRPr lang="en-US" b="1">
              <a:latin typeface="Arial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 sz="1600">
              <a:latin typeface="Arial"/>
              <a:ea typeface="Calibri" panose="020F0502020204030204"/>
              <a:cs typeface="Arial"/>
            </a:endParaRPr>
          </a:p>
          <a:p>
            <a:pPr lvl="1" indent="0">
              <a:buNone/>
            </a:pPr>
            <a:endParaRPr lang="en-US" sz="1000">
              <a:latin typeface="Helvetica Neue"/>
              <a:ea typeface="Calibri" panose="020F0502020204030204"/>
              <a:cs typeface="Arial"/>
            </a:endParaRPr>
          </a:p>
          <a:p>
            <a:pPr marL="57150" lvl="1" indent="0">
              <a:buNone/>
            </a:pPr>
            <a:endParaRPr lang="en-US" sz="1600">
              <a:latin typeface="Arial"/>
              <a:ea typeface="Calibri" panose="020F0502020204030204"/>
              <a:cs typeface="Arial"/>
            </a:endParaRPr>
          </a:p>
          <a:p>
            <a:pPr marL="971550" lvl="1" indent="-285750">
              <a:buFont typeface="Arial"/>
              <a:buChar char="•"/>
            </a:pPr>
            <a:endParaRPr lang="en-US" sz="1350">
              <a:latin typeface="Arial"/>
              <a:ea typeface="Calibri" panose="020F0502020204030204"/>
              <a:cs typeface="Arial"/>
            </a:endParaRPr>
          </a:p>
          <a:p>
            <a:pPr marL="971550" lvl="1" indent="-285750">
              <a:buFont typeface="Arial"/>
              <a:buChar char="•"/>
            </a:pPr>
            <a:endParaRPr lang="en-US" sz="1350">
              <a:latin typeface="Calibri" panose="020F0502020204030204"/>
              <a:ea typeface="Calibri" panose="020F0502020204030204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68A50-9CDC-9D22-1438-F9455C3BB715}"/>
              </a:ext>
            </a:extLst>
          </p:cNvPr>
          <p:cNvSpPr txBox="1"/>
          <p:nvPr/>
        </p:nvSpPr>
        <p:spPr>
          <a:xfrm>
            <a:off x="580294" y="55710"/>
            <a:ext cx="2516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March 17,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0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CCB19A59-F25E-53CD-A3E8-D5608B10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ising / Academic Spotlight / Page 2">
            <a:extLst>
              <a:ext uri="{FF2B5EF4-FFF2-40B4-BE49-F238E27FC236}">
                <a16:creationId xmlns:a16="http://schemas.microsoft.com/office/drawing/2014/main" id="{3FF6B6F3-CCAA-CDDB-A70D-BBAD14AE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35" y="-3724"/>
            <a:ext cx="12190268" cy="6864303"/>
          </a:xfrm>
          <a:prstGeom prst="rect">
            <a:avLst/>
          </a:prstGeom>
        </p:spPr>
      </p:pic>
      <p:sp>
        <p:nvSpPr>
          <p:cNvPr id="102" name="Google Shape;102;p4">
            <a:extLst>
              <a:ext uri="{FF2B5EF4-FFF2-40B4-BE49-F238E27FC236}">
                <a16:creationId xmlns:a16="http://schemas.microsoft.com/office/drawing/2014/main" id="{AEB3A5D3-F2EF-3073-9E88-FE2D802AEB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831" y="103655"/>
            <a:ext cx="7975655" cy="1076512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800" b="1">
                <a:latin typeface="Arial"/>
                <a:cs typeface="Arial"/>
              </a:rPr>
              <a:t>Themes for Priorities</a:t>
            </a:r>
          </a:p>
        </p:txBody>
      </p:sp>
      <p:sp>
        <p:nvSpPr>
          <p:cNvPr id="103" name="Google Shape;103;p4">
            <a:extLst>
              <a:ext uri="{FF2B5EF4-FFF2-40B4-BE49-F238E27FC236}">
                <a16:creationId xmlns:a16="http://schemas.microsoft.com/office/drawing/2014/main" id="{9A6CC4F5-2890-0C9A-B8E8-AA50A1BDBB9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907" y="1179856"/>
            <a:ext cx="10975505" cy="5465100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/>
              <a:cs typeface="Arial"/>
            </a:endParaRPr>
          </a:p>
          <a:p>
            <a:pPr>
              <a:buNone/>
            </a:pPr>
            <a:r>
              <a:rPr lang="en-US" sz="2200" b="1" dirty="0">
                <a:latin typeface="Arial"/>
                <a:cs typeface="Arial"/>
              </a:rPr>
              <a:t>Holistic Student Engagement – Goal 1 </a:t>
            </a:r>
            <a:endParaRPr lang="en-US" sz="2200" dirty="0">
              <a:latin typeface="Arial"/>
              <a:cs typeface="Arial"/>
            </a:endParaRPr>
          </a:p>
          <a:p>
            <a:pPr>
              <a:buFont typeface="Arial"/>
            </a:pPr>
            <a:r>
              <a:rPr lang="en-US" sz="2200" dirty="0">
                <a:latin typeface="Arial"/>
                <a:cs typeface="Arial"/>
              </a:rPr>
              <a:t>Transition to the next generation of GI2025 - the Year of Engagement Focus. </a:t>
            </a: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 </a:t>
            </a:r>
          </a:p>
          <a:p>
            <a:pPr lvl="1" indent="-285750">
              <a:buFont typeface="Arial"/>
            </a:pP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3/4 </a:t>
            </a:r>
            <a:r>
              <a:rPr lang="en-US" sz="2200" dirty="0">
                <a:latin typeface="Arial"/>
                <a:cs typeface="Arial"/>
              </a:rPr>
              <a:t>- </a:t>
            </a: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Met with </a:t>
            </a:r>
            <a:r>
              <a:rPr lang="en-US" sz="2200" dirty="0">
                <a:latin typeface="Arial"/>
                <a:cs typeface="Arial"/>
              </a:rPr>
              <a:t>Spartan Daily</a:t>
            </a: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 </a:t>
            </a:r>
            <a:endParaRPr lang="en-US" sz="2200" dirty="0">
              <a:latin typeface="Arial"/>
              <a:ea typeface="Calibri" panose="020F0502020204030204"/>
              <a:cs typeface="Arial"/>
            </a:endParaRPr>
          </a:p>
          <a:p>
            <a:pPr lvl="1" indent="-285750">
              <a:buFont typeface="Arial"/>
            </a:pP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3/12 - Attended AS Board Meeting</a:t>
            </a:r>
            <a:endParaRPr lang="en-US" sz="2200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Implement SJSU’s Well-being Collective, </a:t>
            </a:r>
            <a:r>
              <a:rPr lang="en-US" sz="2200" dirty="0" err="1">
                <a:latin typeface="Arial"/>
                <a:ea typeface="Calibri" panose="020F0502020204030204"/>
                <a:cs typeface="Calibri" panose="020F0502020204030204"/>
              </a:rPr>
              <a:t>Well-being@SJSU</a:t>
            </a: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: promote student health, career health, mental health, basic needs and well-being.  </a:t>
            </a:r>
            <a:endParaRPr lang="en-US" sz="2200" dirty="0">
              <a:latin typeface="Arial"/>
              <a:ea typeface="Calibri" panose="020F0502020204030204"/>
              <a:cs typeface="Arial"/>
            </a:endParaRPr>
          </a:p>
          <a:p>
            <a:pPr lvl="1" indent="-285750">
              <a:buFont typeface="Arial"/>
              <a:buChar char="•"/>
            </a:pP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Launched additional </a:t>
            </a:r>
            <a:r>
              <a:rPr lang="en-US" sz="2200" dirty="0">
                <a:latin typeface="Arial"/>
                <a:ea typeface="Calibri" panose="020F0502020204030204"/>
                <a:cs typeface="Arial"/>
              </a:rPr>
              <a:t>promotion of SJSU Cares across </a:t>
            </a:r>
            <a:r>
              <a:rPr lang="en-US" sz="2200" dirty="0">
                <a:latin typeface="Arial"/>
                <a:ea typeface="Calibri" panose="020F0502020204030204"/>
                <a:cs typeface="Calibri" panose="020F0502020204030204"/>
              </a:rPr>
              <a:t>campus</a:t>
            </a:r>
            <a:endParaRPr lang="en-US" sz="2200" dirty="0">
              <a:latin typeface="Arial"/>
              <a:ea typeface="Calibri" panose="020F0502020204030204"/>
              <a:cs typeface="Arial"/>
            </a:endParaRPr>
          </a:p>
          <a:p>
            <a:pPr>
              <a:buNone/>
            </a:pPr>
            <a:r>
              <a:rPr lang="en-US" sz="2200" b="1" dirty="0">
                <a:latin typeface="Arial"/>
                <a:ea typeface="Calibri" panose="020F0502020204030204"/>
                <a:cs typeface="Arial"/>
              </a:rPr>
              <a:t>Academic Excellence Advancement &amp; WASC Accreditation (Goal 2) </a:t>
            </a:r>
            <a:endParaRPr lang="en-US" sz="2200" dirty="0">
              <a:latin typeface="Arial"/>
              <a:cs typeface="Arial"/>
            </a:endParaRPr>
          </a:p>
          <a:p>
            <a:pPr>
              <a:buFont typeface="Arial"/>
            </a:pPr>
            <a:r>
              <a:rPr lang="en-US" sz="2200" dirty="0">
                <a:latin typeface="Arial"/>
                <a:ea typeface="Calibri" panose="020F0502020204030204"/>
                <a:cs typeface="Arial"/>
              </a:rPr>
              <a:t>Implement AI Vision and AI Pilot initiative. </a:t>
            </a:r>
          </a:p>
          <a:p>
            <a:pPr lvl="1" indent="-285750">
              <a:buFont typeface="Arial"/>
            </a:pPr>
            <a:r>
              <a:rPr lang="en-US" sz="2200" dirty="0">
                <a:latin typeface="Arial"/>
                <a:ea typeface="Calibri" panose="020F0502020204030204"/>
                <a:cs typeface="Arial"/>
              </a:rPr>
              <a:t>3/6 - Attending first AI Workforce Acceleration Board Meeting </a:t>
            </a:r>
          </a:p>
          <a:p>
            <a:pPr lvl="1" indent="-285750">
              <a:buFont typeface="Arial"/>
              <a:buChar char="•"/>
            </a:pPr>
            <a:endParaRPr lang="en-US" sz="2000" dirty="0">
              <a:latin typeface="Arial"/>
              <a:ea typeface="Calibri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DAABF-1649-D868-05F2-0418D0DECD33}"/>
              </a:ext>
            </a:extLst>
          </p:cNvPr>
          <p:cNvSpPr txBox="1"/>
          <p:nvPr/>
        </p:nvSpPr>
        <p:spPr>
          <a:xfrm>
            <a:off x="580294" y="55710"/>
            <a:ext cx="2516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Calibri"/>
                <a:cs typeface="Calibri"/>
              </a:rPr>
              <a:t>March 17, 2025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2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1F579B4C-2860-534E-1DA4-6AFC0DA4A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ising / Academic Spotlight / Page 2">
            <a:extLst>
              <a:ext uri="{FF2B5EF4-FFF2-40B4-BE49-F238E27FC236}">
                <a16:creationId xmlns:a16="http://schemas.microsoft.com/office/drawing/2014/main" id="{27B67830-F952-7096-7DC4-8102BF17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" y="-3724"/>
            <a:ext cx="12190268" cy="6864303"/>
          </a:xfrm>
          <a:prstGeom prst="rect">
            <a:avLst/>
          </a:prstGeom>
        </p:spPr>
      </p:pic>
      <p:sp>
        <p:nvSpPr>
          <p:cNvPr id="102" name="Google Shape;102;p4">
            <a:extLst>
              <a:ext uri="{FF2B5EF4-FFF2-40B4-BE49-F238E27FC236}">
                <a16:creationId xmlns:a16="http://schemas.microsoft.com/office/drawing/2014/main" id="{A8774EE7-4DE1-05C5-8EAD-EFF7ED65B8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831" y="103655"/>
            <a:ext cx="7975655" cy="1076512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800" b="1">
                <a:latin typeface="Arial"/>
                <a:cs typeface="Arial"/>
              </a:rPr>
              <a:t>Themes for Priorities</a:t>
            </a:r>
          </a:p>
        </p:txBody>
      </p:sp>
      <p:sp>
        <p:nvSpPr>
          <p:cNvPr id="103" name="Google Shape;103;p4">
            <a:extLst>
              <a:ext uri="{FF2B5EF4-FFF2-40B4-BE49-F238E27FC236}">
                <a16:creationId xmlns:a16="http://schemas.microsoft.com/office/drawing/2014/main" id="{33C25D82-3D3C-449B-9AA4-506E4C06E8B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907" y="694434"/>
            <a:ext cx="10975505" cy="5465100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/>
              <a:cs typeface="Arial"/>
            </a:endParaRPr>
          </a:p>
          <a:p>
            <a:pPr>
              <a:buNone/>
            </a:pPr>
            <a:r>
              <a:rPr lang="en-US" sz="2000" b="1" dirty="0">
                <a:latin typeface="Arial"/>
                <a:ea typeface="Calibri" panose="020F0502020204030204"/>
                <a:cs typeface="Arial"/>
              </a:rPr>
              <a:t>People Centered Excellence (Goal 3)</a:t>
            </a:r>
            <a:endParaRPr lang="en-US" sz="2000">
              <a:latin typeface="Arial"/>
              <a:ea typeface="Calibri"/>
              <a:cs typeface="Calibri"/>
            </a:endParaRPr>
          </a:p>
          <a:p>
            <a:pPr marL="285750" indent="-342900"/>
            <a:r>
              <a:rPr lang="en-US" sz="2000" dirty="0">
                <a:latin typeface="Arial"/>
                <a:ea typeface="Calibri" panose="020F0502020204030204"/>
                <a:cs typeface="Arial"/>
              </a:rPr>
              <a:t>CSU </a:t>
            </a:r>
          </a:p>
          <a:p>
            <a:pPr marL="742950" lvl="1" indent="-342900"/>
            <a:r>
              <a:rPr lang="en-US" sz="2000" dirty="0">
                <a:latin typeface="Arial"/>
                <a:ea typeface="Calibri" panose="020F0502020204030204"/>
                <a:cs typeface="Arial"/>
              </a:rPr>
              <a:t>Concur Travel </a:t>
            </a:r>
          </a:p>
          <a:p>
            <a:pPr marL="742950" lvl="1" indent="-342900"/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CHRS readiness</a:t>
            </a:r>
            <a:endParaRPr lang="en-US" sz="2000">
              <a:latin typeface="Arial"/>
              <a:ea typeface="Calibri"/>
              <a:cs typeface="Calibri"/>
            </a:endParaRPr>
          </a:p>
          <a:p>
            <a:pPr>
              <a:buNone/>
            </a:pPr>
            <a:r>
              <a:rPr lang="en-US" sz="2000" b="1" dirty="0">
                <a:latin typeface="Arial"/>
                <a:ea typeface="Calibri" panose="020F0502020204030204"/>
                <a:cs typeface="Arial"/>
              </a:rPr>
              <a:t>Financially Sustainable Budget Model (Goal 4 &amp; 5) </a:t>
            </a:r>
            <a:endParaRPr lang="en-US" sz="2000">
              <a:latin typeface="Arial"/>
              <a:cs typeface="Arial"/>
            </a:endParaRPr>
          </a:p>
          <a:p>
            <a:pPr>
              <a:buFont typeface="Arial"/>
            </a:pPr>
            <a:r>
              <a:rPr lang="en-US" sz="2000" dirty="0">
                <a:latin typeface="Arial"/>
                <a:ea typeface="Calibri" panose="020F0502020204030204"/>
                <a:cs typeface="Arial"/>
              </a:rPr>
              <a:t>Transparent budget planning. </a:t>
            </a:r>
          </a:p>
          <a:p>
            <a:pPr lvl="1" indent="-285750">
              <a:buFont typeface="Arial"/>
            </a:pPr>
            <a:r>
              <a:rPr lang="en-US" sz="2000" dirty="0">
                <a:latin typeface="Arial"/>
                <a:ea typeface="Calibri" panose="020F0502020204030204"/>
                <a:cs typeface="Arial"/>
              </a:rPr>
              <a:t>Leading up to April 17th budget town hall</a:t>
            </a:r>
            <a:r>
              <a:rPr lang="en-US" sz="2000" dirty="0">
                <a:latin typeface="Arial"/>
                <a:ea typeface="+mn-lt"/>
                <a:cs typeface="Arial"/>
              </a:rPr>
              <a:t>, sent two messages updating the campus community </a:t>
            </a:r>
            <a:r>
              <a:rPr lang="en-US" sz="2000" dirty="0">
                <a:latin typeface="Arial"/>
                <a:ea typeface="+mn-lt"/>
                <a:cs typeface="+mn-lt"/>
              </a:rPr>
              <a:t>of the current budget conditions </a:t>
            </a:r>
            <a:endParaRPr lang="en-US" sz="20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Diversify Revenue Sources: </a:t>
            </a:r>
            <a:endParaRPr lang="en-US" sz="2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Cultivate and advance Strategic Partnerships, Alumni and Foundation to achieve philanthropic goals.  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2/26 - Orange County Alumni Event </a:t>
            </a:r>
            <a:endParaRPr lang="en-US">
              <a:latin typeface="Arial"/>
              <a:ea typeface="Calibri"/>
              <a:cs typeface="Calibri"/>
            </a:endParaRPr>
          </a:p>
          <a:p>
            <a:pPr marL="285750" indent="-285750"/>
            <a:r>
              <a:rPr lang="en-US" sz="200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Implement IT Strategic Plan, including classroom and study space assessment.</a:t>
            </a:r>
            <a:endParaRPr lang="en-US" sz="20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742950" lvl="1" indent="-285750"/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$</a:t>
            </a:r>
            <a:r>
              <a:rPr lang="en-US" sz="2000" dirty="0">
                <a:latin typeface="Arial"/>
                <a:ea typeface="+mn-lt"/>
                <a:cs typeface="+mn-lt"/>
              </a:rPr>
              <a:t>575K has been allocated for Phase 1 classroom technology upgrades, focusing on high-use spaces, with completion targeted by July 31, 2025; planning for future phases is underway.</a:t>
            </a:r>
            <a:endParaRPr lang="en-US" sz="2000">
              <a:latin typeface="Arial"/>
              <a:ea typeface="Calibri"/>
              <a:cs typeface="Arial"/>
            </a:endParaRPr>
          </a:p>
          <a:p>
            <a:pPr marL="1885950" lvl="3" indent="-285750">
              <a:buFont typeface="Arial"/>
              <a:buChar char="•"/>
            </a:pPr>
            <a:endParaRPr lang="en-US" sz="1200" dirty="0">
              <a:latin typeface="Arial"/>
              <a:ea typeface="Calibri"/>
              <a:cs typeface="Arial"/>
            </a:endParaRPr>
          </a:p>
          <a:p>
            <a:pPr marL="1885950" lvl="3" indent="-285750">
              <a:buFont typeface="Arial"/>
              <a:buChar char="•"/>
            </a:pPr>
            <a:endParaRPr lang="en-US" sz="1200" dirty="0"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buFont typeface="Arial"/>
              <a:buChar char="•"/>
            </a:pPr>
            <a:endParaRPr lang="en-US">
              <a:latin typeface="Calibri" panose="020F0502020204030204"/>
              <a:ea typeface="Calibri"/>
              <a:cs typeface="Calibri" panose="020F0502020204030204"/>
            </a:endParaRPr>
          </a:p>
          <a:p>
            <a:pPr marL="114300" indent="0">
              <a:buNone/>
            </a:pPr>
            <a:endParaRPr lang="en-US" sz="1600">
              <a:latin typeface="Arial"/>
              <a:ea typeface="Calibri"/>
              <a:cs typeface="Arial"/>
            </a:endParaRPr>
          </a:p>
          <a:p>
            <a:pPr marL="971550" lvl="1" indent="-285750">
              <a:buFont typeface="Arial"/>
              <a:buChar char="•"/>
            </a:pPr>
            <a:endParaRPr lang="en-US" sz="1350">
              <a:latin typeface="Arial"/>
              <a:ea typeface="Calibri" panose="020F0502020204030204"/>
              <a:cs typeface="Arial"/>
            </a:endParaRPr>
          </a:p>
          <a:p>
            <a:pPr marL="971550" lvl="1" indent="-285750">
              <a:buFont typeface="Arial"/>
              <a:buChar char="•"/>
            </a:pPr>
            <a:endParaRPr lang="en-US" sz="1350">
              <a:latin typeface="Calibri" panose="020F0502020204030204"/>
              <a:ea typeface="Calibri" panose="020F0502020204030204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6A3B6-FF39-F4D5-5934-DF670FE02716}"/>
              </a:ext>
            </a:extLst>
          </p:cNvPr>
          <p:cNvSpPr txBox="1"/>
          <p:nvPr/>
        </p:nvSpPr>
        <p:spPr>
          <a:xfrm>
            <a:off x="580294" y="55710"/>
            <a:ext cx="2516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Calibri"/>
                <a:cs typeface="Calibri"/>
              </a:rPr>
              <a:t>March 17, 2025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22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</Words>
  <Application>Microsoft Office PowerPoint</Application>
  <PresentationFormat>Widescreen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Calibri,Sans-Serif</vt:lpstr>
      <vt:lpstr>Helvetica Neue</vt:lpstr>
      <vt:lpstr>Office Theme</vt:lpstr>
      <vt:lpstr>PRESIDENT’S REPORT   Academic Senate Meeting    March 17, 2025  </vt:lpstr>
      <vt:lpstr>PowerPoint Presentation</vt:lpstr>
      <vt:lpstr>Themes for Priorities</vt:lpstr>
      <vt:lpstr>Themes for Priorities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"000013586"</cp:lastModifiedBy>
  <cp:revision>140</cp:revision>
  <dcterms:created xsi:type="dcterms:W3CDTF">2013-07-15T20:26:40Z</dcterms:created>
  <dcterms:modified xsi:type="dcterms:W3CDTF">2025-03-14T21:41:28Z</dcterms:modified>
</cp:coreProperties>
</file>