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9" r:id="rId2"/>
    <p:sldId id="310" r:id="rId3"/>
    <p:sldId id="307" r:id="rId4"/>
    <p:sldId id="279" r:id="rId5"/>
    <p:sldId id="300" r:id="rId6"/>
    <p:sldId id="312" r:id="rId7"/>
    <p:sldId id="302" r:id="rId8"/>
    <p:sldId id="282" r:id="rId9"/>
    <p:sldId id="303" r:id="rId10"/>
    <p:sldId id="304" r:id="rId11"/>
    <p:sldId id="305" r:id="rId12"/>
    <p:sldId id="306" r:id="rId13"/>
    <p:sldId id="285" r:id="rId14"/>
    <p:sldId id="287" r:id="rId15"/>
    <p:sldId id="288" r:id="rId16"/>
    <p:sldId id="289" r:id="rId17"/>
    <p:sldId id="308" r:id="rId18"/>
    <p:sldId id="292" r:id="rId19"/>
    <p:sldId id="293" r:id="rId20"/>
    <p:sldId id="297" r:id="rId21"/>
    <p:sldId id="290" r:id="rId22"/>
    <p:sldId id="291" r:id="rId23"/>
    <p:sldId id="298" r:id="rId24"/>
    <p:sldId id="299" r:id="rId25"/>
    <p:sldId id="294" r:id="rId26"/>
    <p:sldId id="295" r:id="rId27"/>
    <p:sldId id="296" r:id="rId28"/>
    <p:sldId id="31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3366FF"/>
    <a:srgbClr val="0099FF"/>
    <a:srgbClr val="FFFF00"/>
    <a:srgbClr val="FFFF99"/>
    <a:srgbClr val="33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50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3867BA-EEFE-473F-9C79-8CAB552E8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02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867BA-EEFE-473F-9C79-8CAB552E8FC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2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867BA-EEFE-473F-9C79-8CAB552E8F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7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Mechanical Engineering Dept.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63926-12DB-4F8D-ABD9-A0B3066A7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4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Mechanical Engineering Dept.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293F7-7B8E-4C59-B8EB-4F7A8693A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2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Mechanical Engineering Dept.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75668-1D52-4BAE-98EF-017DBF4C4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3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Mechanical Engineering Dept.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4D1F7-E945-4274-9A0D-5DFEEDE1B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8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Mechanical Engineering Dept.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D7657-A125-44A5-A5AA-579D0A71B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Mechanical Engineering Dept.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665D7-957A-4B3B-8291-C1ABDF07B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Mechanical Engineering Dept.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25498-AFF3-49CB-BF95-2333D7111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1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Mechanical Engineering Dept.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C214-160C-499B-9180-955F1407C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Mechanical Engineering Dept.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2F34F-C357-4E45-B699-1639B5D03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7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Mechanical Engineering Dept.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7739-2740-4715-BFA3-2D2233CDC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5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Mechanical Engineering Dept.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59A75-0DAE-486E-BC87-DEC9DEED6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en-US"/>
              <a:t>Mechanical Engineering Dept.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0F8A146E-BD79-4730-8134-1FBE0FA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Mechanical Engineering Dept..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65BBB-0919-46CE-99B4-1267A21E0AA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1604" y="315798"/>
            <a:ext cx="5783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Product list is due next week </a:t>
            </a:r>
            <a:r>
              <a:rPr lang="en-US" sz="2800" dirty="0" smtClean="0">
                <a:solidFill>
                  <a:schemeClr val="bg1"/>
                </a:solidFill>
              </a:rPr>
              <a:t>Friday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Sept</a:t>
            </a:r>
            <a:r>
              <a:rPr lang="en-US" sz="2800" dirty="0" smtClean="0">
                <a:solidFill>
                  <a:schemeClr val="bg1"/>
                </a:solidFill>
              </a:rPr>
              <a:t>. 25 </a:t>
            </a:r>
            <a:r>
              <a:rPr lang="en-US" sz="2800" dirty="0" smtClean="0">
                <a:solidFill>
                  <a:schemeClr val="bg1"/>
                </a:solidFill>
              </a:rPr>
              <a:t>by </a:t>
            </a:r>
            <a:r>
              <a:rPr lang="en-US" sz="2800" dirty="0" smtClean="0">
                <a:solidFill>
                  <a:schemeClr val="bg1"/>
                </a:solidFill>
              </a:rPr>
              <a:t>11:59 </a:t>
            </a:r>
            <a:r>
              <a:rPr lang="en-US" sz="2800" dirty="0" smtClean="0">
                <a:solidFill>
                  <a:schemeClr val="bg1"/>
                </a:solidFill>
              </a:rPr>
              <a:t>pm</a:t>
            </a:r>
            <a:r>
              <a:rPr lang="en-US" sz="2800" dirty="0" smtClean="0">
                <a:solidFill>
                  <a:srgbClr val="FFFF00"/>
                </a:solidFill>
              </a:rPr>
              <a:t>. Upload your list to Canvas.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3171" y="1779930"/>
            <a:ext cx="6782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 are asked to come up with 5 ideas for either new products or modification of an existing product. </a:t>
            </a:r>
            <a:r>
              <a:rPr lang="en-US" sz="24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4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list should only be ideas that can be built physically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2665" y="3439980"/>
            <a:ext cx="5569670" cy="3071994"/>
            <a:chOff x="2050330" y="3444694"/>
            <a:chExt cx="5569670" cy="30719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8822" y="3444694"/>
              <a:ext cx="5501178" cy="307199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050330" y="3780148"/>
              <a:ext cx="867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√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9756" y="4790045"/>
              <a:ext cx="867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√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0330" y="5784915"/>
              <a:ext cx="867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√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0330" y="4428367"/>
              <a:ext cx="867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X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78608" y="5120798"/>
              <a:ext cx="3209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22708" y="3657600"/>
            <a:ext cx="2922311" cy="2166179"/>
            <a:chOff x="6122708" y="3657600"/>
            <a:chExt cx="2922311" cy="21661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4637" y="4144766"/>
              <a:ext cx="2421314" cy="167901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122708" y="3657600"/>
              <a:ext cx="2922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Not enough explanation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2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Mechanical Engineering Dept.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2F34F-C357-4E45-B699-1639B5D036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6" y="442913"/>
            <a:ext cx="2603966" cy="4567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709613"/>
            <a:ext cx="4514850" cy="3100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909" y="3925887"/>
            <a:ext cx="3274832" cy="2795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5250" y="138112"/>
            <a:ext cx="3486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Loft without any guide curve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0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Mechanical Engineering Dept.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2F34F-C357-4E45-B699-1639B5D036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866774"/>
            <a:ext cx="2788437" cy="4857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387" y="1033461"/>
            <a:ext cx="4770702" cy="2781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6725" y="504824"/>
            <a:ext cx="3486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Loft using a guide curve</a:t>
            </a: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740039"/>
            <a:ext cx="4114800" cy="29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Mechanical Engineering Dept.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2F34F-C357-4E45-B699-1639B5D036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3" y="1"/>
            <a:ext cx="2318228" cy="409574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83657" y="109265"/>
            <a:ext cx="4165914" cy="2978372"/>
            <a:chOff x="2583657" y="109265"/>
            <a:chExt cx="4165914" cy="29783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3657" y="109265"/>
              <a:ext cx="4114800" cy="297837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64845" y="273705"/>
              <a:ext cx="22847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None or normal to Profile with 0 angle at both ends</a:t>
              </a:r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069" y="2515375"/>
            <a:ext cx="2214353" cy="4206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73420" y="273705"/>
            <a:ext cx="1784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End Constraints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24362" y="3353381"/>
            <a:ext cx="3881438" cy="3101480"/>
            <a:chOff x="4424362" y="3353381"/>
            <a:chExt cx="3881438" cy="31014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4362" y="3353381"/>
              <a:ext cx="3881438" cy="31014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05098" y="3397323"/>
              <a:ext cx="23366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ormal to Profile with 0 angle at top but 20</a:t>
              </a:r>
              <a:r>
                <a:rPr lang="en-US" baseline="30000" dirty="0" smtClean="0"/>
                <a:t>o</a:t>
              </a:r>
              <a:r>
                <a:rPr lang="en-US" dirty="0" smtClean="0"/>
                <a:t> at the bottom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91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Ken Youssefi</a:t>
            </a: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Mechanical Engineering Dept.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2D08F8-4A71-4A7D-99F6-7505A1F86A76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800" b="1" i="1" dirty="0" smtClean="0">
                <a:solidFill>
                  <a:srgbClr val="FF9900"/>
                </a:solidFill>
              </a:rPr>
              <a:t>Loft Command in SW</a:t>
            </a:r>
          </a:p>
        </p:txBody>
      </p:sp>
      <p:pic>
        <p:nvPicPr>
          <p:cNvPr id="8203" name="Picture 11" descr="Picture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84200"/>
            <a:ext cx="35560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Pictur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41" y="1661319"/>
            <a:ext cx="2724150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135291" y="893762"/>
            <a:ext cx="227330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00"/>
                </a:solidFill>
              </a:rPr>
              <a:t>Profile normal to the plane at </a:t>
            </a:r>
            <a:r>
              <a:rPr lang="en-US" altLang="en-US" dirty="0" smtClean="0">
                <a:solidFill>
                  <a:srgbClr val="FFFF00"/>
                </a:solidFill>
              </a:rPr>
              <a:t>one end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>
            <a:off x="5552281" y="1661320"/>
            <a:ext cx="1086644" cy="110489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726260" y="3025774"/>
            <a:ext cx="4889896" cy="3573463"/>
            <a:chOff x="3726260" y="3025774"/>
            <a:chExt cx="4889896" cy="3573463"/>
          </a:xfrm>
        </p:grpSpPr>
        <p:pic>
          <p:nvPicPr>
            <p:cNvPr id="21" name="Picture 14" descr="Picture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1844" y="3025774"/>
              <a:ext cx="2754312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3726260" y="5957887"/>
              <a:ext cx="2382837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FF00"/>
                  </a:solidFill>
                </a:rPr>
                <a:t>Profile normal to the plane at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both ends</a:t>
              </a:r>
              <a:endParaRPr lang="en-US" alt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Ken Youssefi</a:t>
            </a: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Mechanical Engineering Dept.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E3F4D0-73BA-475B-A672-7BB618F2FF50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4613"/>
            <a:ext cx="8229600" cy="768350"/>
          </a:xfrm>
        </p:spPr>
        <p:txBody>
          <a:bodyPr/>
          <a:lstStyle/>
          <a:p>
            <a:pPr eaLnBrk="1" hangingPunct="1"/>
            <a:r>
              <a:rPr lang="en-US" altLang="en-US" sz="2800" b="1" i="1" smtClean="0">
                <a:solidFill>
                  <a:srgbClr val="FF9900"/>
                </a:solidFill>
              </a:rPr>
              <a:t>Loft Command in SW</a:t>
            </a:r>
          </a:p>
        </p:txBody>
      </p:sp>
      <p:pic>
        <p:nvPicPr>
          <p:cNvPr id="59400" name="Picture 8" descr="Pictur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824831"/>
            <a:ext cx="323930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Pic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082675"/>
            <a:ext cx="2951162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4003675" y="944563"/>
            <a:ext cx="4046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Loft using a single Guide Curve.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1019175" y="1438275"/>
            <a:ext cx="1319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Profile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1171575" y="4889500"/>
            <a:ext cx="1319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3300"/>
                </a:solidFill>
              </a:rPr>
              <a:t>Profile</a:t>
            </a: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1562100" y="3360738"/>
            <a:ext cx="1704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Guide, 3D sketch</a:t>
            </a:r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 flipH="1" flipV="1">
            <a:off x="1379538" y="4616450"/>
            <a:ext cx="179387" cy="3000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6"/>
          <p:cNvSpPr>
            <a:spLocks noChangeShapeType="1"/>
          </p:cNvSpPr>
          <p:nvPr/>
        </p:nvSpPr>
        <p:spPr bwMode="auto">
          <a:xfrm>
            <a:off x="1528763" y="1768475"/>
            <a:ext cx="539750" cy="3444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 flipH="1" flipV="1">
            <a:off x="1498600" y="3178175"/>
            <a:ext cx="374650" cy="209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Ken Youssefi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Mechanical Engineering Dept.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566CDE-8D32-4CFB-8DCE-C0F9D159364A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603250"/>
          </a:xfrm>
        </p:spPr>
        <p:txBody>
          <a:bodyPr/>
          <a:lstStyle/>
          <a:p>
            <a:pPr eaLnBrk="1" hangingPunct="1"/>
            <a:r>
              <a:rPr lang="en-US" altLang="en-US" sz="2800" b="1" i="1" smtClean="0">
                <a:solidFill>
                  <a:srgbClr val="FF9900"/>
                </a:solidFill>
              </a:rPr>
              <a:t>Loft Command in SW</a:t>
            </a:r>
          </a:p>
        </p:txBody>
      </p:sp>
      <p:pic>
        <p:nvPicPr>
          <p:cNvPr id="11271" name="Picture 11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908050"/>
            <a:ext cx="30416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15"/>
          <p:cNvSpPr txBox="1">
            <a:spLocks noChangeArrowheads="1"/>
          </p:cNvSpPr>
          <p:nvPr/>
        </p:nvSpPr>
        <p:spPr bwMode="auto">
          <a:xfrm>
            <a:off x="3106738" y="469900"/>
            <a:ext cx="4046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Loft using 4</a:t>
            </a:r>
            <a:r>
              <a:rPr lang="en-US" altLang="en-US" sz="2000" dirty="0" smtClean="0">
                <a:solidFill>
                  <a:srgbClr val="FFFF00"/>
                </a:solidFill>
              </a:rPr>
              <a:t> </a:t>
            </a:r>
            <a:r>
              <a:rPr lang="en-US" altLang="en-US" sz="2000" dirty="0">
                <a:solidFill>
                  <a:srgbClr val="FFFF00"/>
                </a:solidFill>
              </a:rPr>
              <a:t>Guide Curves.</a:t>
            </a:r>
          </a:p>
        </p:txBody>
      </p:sp>
      <p:sp>
        <p:nvSpPr>
          <p:cNvPr id="11273" name="Text Box 16"/>
          <p:cNvSpPr txBox="1">
            <a:spLocks noChangeArrowheads="1"/>
          </p:cNvSpPr>
          <p:nvPr/>
        </p:nvSpPr>
        <p:spPr bwMode="auto">
          <a:xfrm>
            <a:off x="1349375" y="3297238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</a:rPr>
              <a:t>Guide 1</a:t>
            </a:r>
          </a:p>
        </p:txBody>
      </p:sp>
      <p:sp>
        <p:nvSpPr>
          <p:cNvPr id="11274" name="Text Box 17"/>
          <p:cNvSpPr txBox="1">
            <a:spLocks noChangeArrowheads="1"/>
          </p:cNvSpPr>
          <p:nvPr/>
        </p:nvSpPr>
        <p:spPr bwMode="auto">
          <a:xfrm>
            <a:off x="2101850" y="2865438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</a:rPr>
              <a:t>Guide 2</a:t>
            </a:r>
          </a:p>
        </p:txBody>
      </p:sp>
      <p:sp>
        <p:nvSpPr>
          <p:cNvPr id="11275" name="Text Box 18"/>
          <p:cNvSpPr txBox="1">
            <a:spLocks noChangeArrowheads="1"/>
          </p:cNvSpPr>
          <p:nvPr/>
        </p:nvSpPr>
        <p:spPr bwMode="auto">
          <a:xfrm>
            <a:off x="2178050" y="1130300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</a:rPr>
              <a:t>Guide 4</a:t>
            </a:r>
          </a:p>
        </p:txBody>
      </p:sp>
      <p:sp>
        <p:nvSpPr>
          <p:cNvPr id="11276" name="Text Box 19"/>
          <p:cNvSpPr txBox="1">
            <a:spLocks noChangeArrowheads="1"/>
          </p:cNvSpPr>
          <p:nvPr/>
        </p:nvSpPr>
        <p:spPr bwMode="auto">
          <a:xfrm>
            <a:off x="322263" y="1116013"/>
            <a:ext cx="92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</a:rPr>
              <a:t>Guide 3</a:t>
            </a:r>
          </a:p>
        </p:txBody>
      </p:sp>
      <p:sp>
        <p:nvSpPr>
          <p:cNvPr id="11277" name="Line 20"/>
          <p:cNvSpPr>
            <a:spLocks noChangeShapeType="1"/>
          </p:cNvSpPr>
          <p:nvPr/>
        </p:nvSpPr>
        <p:spPr bwMode="auto">
          <a:xfrm flipH="1" flipV="1">
            <a:off x="900113" y="2608263"/>
            <a:ext cx="823912" cy="6889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21"/>
          <p:cNvSpPr>
            <a:spLocks noChangeShapeType="1"/>
          </p:cNvSpPr>
          <p:nvPr/>
        </p:nvSpPr>
        <p:spPr bwMode="auto">
          <a:xfrm flipH="1" flipV="1">
            <a:off x="2098675" y="2413000"/>
            <a:ext cx="269875" cy="4651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22"/>
          <p:cNvSpPr>
            <a:spLocks noChangeShapeType="1"/>
          </p:cNvSpPr>
          <p:nvPr/>
        </p:nvSpPr>
        <p:spPr bwMode="auto">
          <a:xfrm>
            <a:off x="704850" y="1454150"/>
            <a:ext cx="284163" cy="269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23"/>
          <p:cNvSpPr>
            <a:spLocks noChangeShapeType="1"/>
          </p:cNvSpPr>
          <p:nvPr/>
        </p:nvSpPr>
        <p:spPr bwMode="auto">
          <a:xfrm flipH="1">
            <a:off x="1679575" y="1468438"/>
            <a:ext cx="884238" cy="539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405063" y="3282950"/>
            <a:ext cx="2974975" cy="3144838"/>
            <a:chOff x="2026" y="772"/>
            <a:chExt cx="1874" cy="1981"/>
          </a:xfrm>
        </p:grpSpPr>
        <p:pic>
          <p:nvPicPr>
            <p:cNvPr id="11288" name="Picture 12" descr="Picture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" y="772"/>
              <a:ext cx="1874" cy="1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9" name="Text Box 24"/>
            <p:cNvSpPr txBox="1">
              <a:spLocks noChangeArrowheads="1"/>
            </p:cNvSpPr>
            <p:nvPr/>
          </p:nvSpPr>
          <p:spPr bwMode="auto">
            <a:xfrm>
              <a:off x="2124" y="812"/>
              <a:ext cx="10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0000FF"/>
                  </a:solidFill>
                </a:rPr>
                <a:t>Guides 1,2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724525" y="866775"/>
            <a:ext cx="2962275" cy="3163888"/>
            <a:chOff x="3894" y="1018"/>
            <a:chExt cx="1866" cy="1993"/>
          </a:xfrm>
        </p:grpSpPr>
        <p:pic>
          <p:nvPicPr>
            <p:cNvPr id="11286" name="Picture 14" descr="Picture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" y="1018"/>
              <a:ext cx="1866" cy="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7" name="Text Box 25"/>
            <p:cNvSpPr txBox="1">
              <a:spLocks noChangeArrowheads="1"/>
            </p:cNvSpPr>
            <p:nvPr/>
          </p:nvSpPr>
          <p:spPr bwMode="auto">
            <a:xfrm>
              <a:off x="4776" y="1097"/>
              <a:ext cx="9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0000FF"/>
                  </a:solidFill>
                </a:rPr>
                <a:t>Guides 1,2,3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682456" y="3892551"/>
            <a:ext cx="3046412" cy="2650331"/>
            <a:chOff x="2757" y="2614"/>
            <a:chExt cx="1881" cy="1647"/>
          </a:xfrm>
        </p:grpSpPr>
        <p:pic>
          <p:nvPicPr>
            <p:cNvPr id="11284" name="Picture 13" descr="Picture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" y="2614"/>
              <a:ext cx="1874" cy="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5" name="Text Box 26"/>
            <p:cNvSpPr txBox="1">
              <a:spLocks noChangeArrowheads="1"/>
            </p:cNvSpPr>
            <p:nvPr/>
          </p:nvSpPr>
          <p:spPr bwMode="auto">
            <a:xfrm>
              <a:off x="2757" y="3883"/>
              <a:ext cx="10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0000FF"/>
                  </a:solidFill>
                </a:rPr>
                <a:t>Guides 1,2,3,4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Ken Youssefi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Mechanical Engineering Dept.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5946E4-244F-44C7-90BB-7DF3C9352322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9450"/>
          </a:xfrm>
        </p:spPr>
        <p:txBody>
          <a:bodyPr/>
          <a:lstStyle/>
          <a:p>
            <a:pPr eaLnBrk="1" hangingPunct="1"/>
            <a:r>
              <a:rPr lang="en-US" altLang="en-US" sz="2800" b="1" i="1" smtClean="0">
                <a:solidFill>
                  <a:srgbClr val="FF9900"/>
                </a:solidFill>
              </a:rPr>
              <a:t>Loft Command in SW</a:t>
            </a:r>
          </a:p>
        </p:txBody>
      </p:sp>
      <p:pic>
        <p:nvPicPr>
          <p:cNvPr id="63496" name="Picture 8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2309813"/>
            <a:ext cx="38989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239838"/>
            <a:ext cx="35671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4437063" y="1154113"/>
            <a:ext cx="3552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Merging a Loft with a feature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0719"/>
          </a:xfrm>
        </p:spPr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</a:rPr>
              <a:t>Clicker Question 1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Mechanical Engineering Dept..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60987-81E6-416F-8947-3D9A491FE38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3510" y="1202038"/>
            <a:ext cx="7390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For the </a:t>
            </a:r>
            <a:r>
              <a:rPr lang="en-US" sz="2800" b="1" i="1" dirty="0" smtClean="0">
                <a:solidFill>
                  <a:srgbClr val="FFFF00"/>
                </a:solidFill>
              </a:rPr>
              <a:t>Loft</a:t>
            </a:r>
            <a:r>
              <a:rPr lang="en-US" sz="2800" dirty="0" smtClean="0">
                <a:solidFill>
                  <a:srgbClr val="FFFF00"/>
                </a:solidFill>
              </a:rPr>
              <a:t> command to work, which statement is true?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3508" y="2316116"/>
            <a:ext cx="7588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arenR"/>
            </a:pPr>
            <a:r>
              <a:rPr lang="en-US" sz="2400" dirty="0">
                <a:solidFill>
                  <a:schemeClr val="bg1"/>
                </a:solidFill>
              </a:rPr>
              <a:t>O</a:t>
            </a:r>
            <a:r>
              <a:rPr lang="en-US" sz="2400" dirty="0" smtClean="0">
                <a:solidFill>
                  <a:schemeClr val="bg1"/>
                </a:solidFill>
              </a:rPr>
              <a:t>ne profile and one path curve (guide) is required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3508" y="3016912"/>
            <a:ext cx="786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B)  One profile and two path curves (guide) are required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3508" y="3717708"/>
            <a:ext cx="733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 At least two profiles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3508" y="4418503"/>
            <a:ext cx="7202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)  Multiple profiles and guide curves could be used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3508" y="5119298"/>
            <a:ext cx="689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E)  C and D</a:t>
            </a:r>
          </a:p>
        </p:txBody>
      </p:sp>
    </p:spTree>
    <p:extLst>
      <p:ext uri="{BB962C8B-B14F-4D97-AF65-F5344CB8AC3E}">
        <p14:creationId xmlns:p14="http://schemas.microsoft.com/office/powerpoint/2010/main" val="24092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Ken Youssefi</a:t>
            </a:r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Mechanical engineering Dept.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1BC65C-B315-4FC9-B699-1C134BA18C52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  <p:pic>
        <p:nvPicPr>
          <p:cNvPr id="13317" name="Picture 4" descr="wheel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46088"/>
            <a:ext cx="7739063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Ken Youssefi</a:t>
            </a:r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Mechanical Engineering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8DE65F-5D61-4E74-B508-EE1D986D5D30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454" y="464457"/>
            <a:ext cx="8225518" cy="6635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FF00"/>
                </a:solidFill>
                <a:latin typeface="+mn-lt"/>
                <a:cs typeface="+mn-cs"/>
              </a:rPr>
              <a:t>	10 spline sketches on </a:t>
            </a:r>
            <a:r>
              <a:rPr lang="en-US" sz="2800" kern="0" dirty="0" smtClean="0">
                <a:solidFill>
                  <a:srgbClr val="FFFF00"/>
                </a:solidFill>
                <a:latin typeface="+mn-lt"/>
                <a:cs typeface="+mn-cs"/>
              </a:rPr>
              <a:t>10 planes </a:t>
            </a:r>
            <a:r>
              <a:rPr lang="en-US" sz="2800" kern="0" dirty="0">
                <a:solidFill>
                  <a:srgbClr val="FFFF00"/>
                </a:solidFill>
                <a:latin typeface="+mn-lt"/>
                <a:cs typeface="+mn-cs"/>
              </a:rPr>
              <a:t>.3 inches apart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2" t="12877" r="19261" b="10739"/>
          <a:stretch>
            <a:fillRect/>
          </a:stretch>
        </p:blipFill>
        <p:spPr bwMode="auto">
          <a:xfrm>
            <a:off x="2063750" y="1535113"/>
            <a:ext cx="49530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Mechanical Engineering Dept.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2F34F-C357-4E45-B699-1639B5D036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4" y="1067259"/>
            <a:ext cx="4929798" cy="4653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657" y="1433996"/>
            <a:ext cx="4501500" cy="36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Mechanical Engineering Dept.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2F34F-C357-4E45-B699-1639B5D036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1" descr="scan01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726648"/>
            <a:ext cx="5341937" cy="565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8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827088"/>
          </a:xfrm>
        </p:spPr>
        <p:txBody>
          <a:bodyPr/>
          <a:lstStyle/>
          <a:p>
            <a:r>
              <a:rPr lang="en-US" altLang="en-US" sz="2800" b="1" i="1" smtClean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Ken Youssefi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Mechanical Engineering Dept.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17B2C62-BE09-4B45-88E3-BA1C012A7C94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  <p:pic>
        <p:nvPicPr>
          <p:cNvPr id="15366" name="Content Placeholder 3" descr="Setuploft Spi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896938"/>
            <a:ext cx="7635875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Ken Youssefi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Mechanical Engineering Dept.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9584C6-8698-4FEE-8E8D-B710F3C89938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  <p:pic>
        <p:nvPicPr>
          <p:cNvPr id="16390" name="Content Placeholder 3" descr="Loftinthemaking Spi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0"/>
            <a:ext cx="4645025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 descr="scan01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1728788"/>
            <a:ext cx="458787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Mechanical Engineering Dept.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9C214-160C-499B-9180-955F1407C90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7" descr="Pictur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246743"/>
            <a:ext cx="8244584" cy="627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Mechanical Engineering Dept.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9C214-160C-499B-9180-955F1407C90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1" descr="scan01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2" y="446175"/>
            <a:ext cx="7859216" cy="601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7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41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Ken Youssefi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Mechanical Engineering Dept.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21EECC-A8BA-466C-B618-CB8F9076579A}" type="slidenum">
              <a:rPr lang="en-US" altLang="en-US" smtClean="0"/>
              <a:pPr eaLnBrk="1" hangingPunct="1"/>
              <a:t>25</a:t>
            </a:fld>
            <a:endParaRPr lang="en-US" altLang="en-US" smtClean="0"/>
          </a:p>
        </p:txBody>
      </p:sp>
      <p:pic>
        <p:nvPicPr>
          <p:cNvPr id="17414" name="Picture 3" descr="scan01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14" y="403583"/>
            <a:ext cx="5776685" cy="605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43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Ken Youssefi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Mechanical Engineering Dept.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2EC53D-A0D2-4FD8-B0B2-5EB89D99F987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  <p:pic>
        <p:nvPicPr>
          <p:cNvPr id="18438" name="Picture 1" descr="scan01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763"/>
            <a:ext cx="4575175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509838"/>
            <a:ext cx="5138737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4935538" y="3352800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Knife handle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Ken Youssefi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Mechanical Engineering Dept.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E921C7-CCD0-458A-8745-76E7306F0D85}" type="slidenum">
              <a:rPr lang="en-US" altLang="en-US" smtClean="0"/>
              <a:pPr eaLnBrk="1" hangingPunct="1"/>
              <a:t>27</a:t>
            </a:fld>
            <a:endParaRPr lang="en-US" altLang="en-US" smtClean="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9663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68563"/>
            <a:ext cx="54864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682625" y="1887538"/>
            <a:ext cx="1493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Knife blade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4572000" y="3875088"/>
            <a:ext cx="1465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Hand and wrist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0719"/>
          </a:xfrm>
        </p:spPr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</a:rPr>
              <a:t>Clicker Question </a:t>
            </a:r>
            <a:r>
              <a:rPr lang="en-US" sz="3600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Mechanical Engineering Dept..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60987-81E6-416F-8947-3D9A491FE38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3510" y="1202038"/>
            <a:ext cx="739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Which of the following statement(s) is true?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3510" y="2147646"/>
            <a:ext cx="744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arenR"/>
            </a:pPr>
            <a:r>
              <a:rPr lang="en-US" sz="2400" dirty="0" smtClean="0">
                <a:solidFill>
                  <a:schemeClr val="bg1"/>
                </a:solidFill>
              </a:rPr>
              <a:t>Sweep requires one profile and two paths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3510" y="2857232"/>
            <a:ext cx="713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B)  Sweep requires one profile and one path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3510" y="3566818"/>
            <a:ext cx="719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 Loft requires at least two profiles and one path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3510" y="4276404"/>
            <a:ext cx="772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)  Guide curves could be used in both Sweep and Loft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3510" y="4985990"/>
            <a:ext cx="689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E)  B, C and D</a:t>
            </a:r>
          </a:p>
        </p:txBody>
      </p:sp>
    </p:spTree>
    <p:extLst>
      <p:ext uri="{BB962C8B-B14F-4D97-AF65-F5344CB8AC3E}">
        <p14:creationId xmlns:p14="http://schemas.microsoft.com/office/powerpoint/2010/main" val="2970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Mechanical Engineering Dept.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63926-12DB-4F8D-ABD9-A0B3066A76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048" y="616363"/>
            <a:ext cx="3062288" cy="2991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25" y="857250"/>
            <a:ext cx="2130485" cy="565626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190750" y="857250"/>
            <a:ext cx="3470298" cy="3174429"/>
            <a:chOff x="2190750" y="857250"/>
            <a:chExt cx="3470298" cy="317442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0750" y="857250"/>
              <a:ext cx="1866900" cy="2330291"/>
            </a:xfrm>
            <a:prstGeom prst="rect">
              <a:avLst/>
            </a:prstGeom>
          </p:spPr>
        </p:pic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249510" y="3385348"/>
              <a:ext cx="3411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smtClean="0">
                  <a:solidFill>
                    <a:srgbClr val="FFFF00"/>
                  </a:solidFill>
                </a:rPr>
                <a:t>Circular Profile – automatically uses a circle as the Profile.</a:t>
              </a:r>
              <a:endParaRPr lang="en-US" alt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2806122" y="1948181"/>
              <a:ext cx="552451" cy="13382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457200" y="88900"/>
            <a:ext cx="8229600" cy="5318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i="1" kern="0" smtClean="0">
                <a:solidFill>
                  <a:srgbClr val="FF9900"/>
                </a:solidFill>
              </a:rPr>
              <a:t>Sweep Command in SW</a:t>
            </a:r>
            <a:endParaRPr lang="en-US" altLang="en-US" sz="2800" b="1" i="1" kern="0" dirty="0" smtClean="0">
              <a:solidFill>
                <a:srgbClr val="FF99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764" y="3685381"/>
            <a:ext cx="3073420" cy="298155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088862" y="4543515"/>
            <a:ext cx="3572186" cy="1089347"/>
            <a:chOff x="937902" y="764219"/>
            <a:chExt cx="4372595" cy="134629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7902" y="764219"/>
              <a:ext cx="4372595" cy="134629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988913" y="1088796"/>
              <a:ext cx="1566863" cy="278091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525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Ken Youssefi</a:t>
            </a:r>
          </a:p>
        </p:txBody>
      </p:sp>
      <p:sp>
        <p:nvSpPr>
          <p:cNvPr id="20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Mechanical Engineering Dept.</a:t>
            </a:r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1D8623-7CCA-40D7-A6F0-B51EB48EDDD2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531813"/>
          </a:xfrm>
        </p:spPr>
        <p:txBody>
          <a:bodyPr/>
          <a:lstStyle/>
          <a:p>
            <a:pPr eaLnBrk="1" hangingPunct="1"/>
            <a:r>
              <a:rPr lang="en-US" altLang="en-US" sz="2800" b="1" i="1" dirty="0" smtClean="0">
                <a:solidFill>
                  <a:srgbClr val="FF9900"/>
                </a:solidFill>
              </a:rPr>
              <a:t>Sweep Command in SW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45026" y="1704975"/>
            <a:ext cx="6190971" cy="4894262"/>
            <a:chOff x="122240" y="2633662"/>
            <a:chExt cx="4841648" cy="3883251"/>
          </a:xfrm>
        </p:grpSpPr>
        <p:grpSp>
          <p:nvGrpSpPr>
            <p:cNvPr id="2055" name="Group 22"/>
            <p:cNvGrpSpPr>
              <a:grpSpLocks/>
            </p:cNvGrpSpPr>
            <p:nvPr/>
          </p:nvGrpSpPr>
          <p:grpSpPr bwMode="auto">
            <a:xfrm>
              <a:off x="122240" y="2633662"/>
              <a:ext cx="4841648" cy="3883251"/>
              <a:chOff x="168" y="1366"/>
              <a:chExt cx="2792" cy="2139"/>
            </a:xfrm>
            <a:noFill/>
          </p:grpSpPr>
          <p:pic>
            <p:nvPicPr>
              <p:cNvPr id="2063" name="Picture 20" descr="Pictur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" y="1366"/>
                <a:ext cx="2792" cy="2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4" name="Text Box 11"/>
              <p:cNvSpPr txBox="1">
                <a:spLocks noChangeArrowheads="1"/>
              </p:cNvSpPr>
              <p:nvPr/>
            </p:nvSpPr>
            <p:spPr bwMode="auto">
              <a:xfrm>
                <a:off x="812" y="2266"/>
                <a:ext cx="491" cy="2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Path</a:t>
                </a:r>
              </a:p>
            </p:txBody>
          </p:sp>
          <p:sp>
            <p:nvSpPr>
              <p:cNvPr id="2065" name="Text Box 12"/>
              <p:cNvSpPr txBox="1">
                <a:spLocks noChangeArrowheads="1"/>
              </p:cNvSpPr>
              <p:nvPr/>
            </p:nvSpPr>
            <p:spPr bwMode="auto">
              <a:xfrm>
                <a:off x="1786" y="3004"/>
                <a:ext cx="699" cy="2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Profile</a:t>
                </a:r>
              </a:p>
            </p:txBody>
          </p:sp>
          <p:sp>
            <p:nvSpPr>
              <p:cNvPr id="2066" name="Line 13"/>
              <p:cNvSpPr>
                <a:spLocks noChangeShapeType="1"/>
              </p:cNvSpPr>
              <p:nvPr/>
            </p:nvSpPr>
            <p:spPr bwMode="auto">
              <a:xfrm flipV="1">
                <a:off x="1152" y="2096"/>
                <a:ext cx="302" cy="18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Line 14"/>
              <p:cNvSpPr>
                <a:spLocks noChangeShapeType="1"/>
              </p:cNvSpPr>
              <p:nvPr/>
            </p:nvSpPr>
            <p:spPr bwMode="auto">
              <a:xfrm flipV="1">
                <a:off x="2143" y="2644"/>
                <a:ext cx="312" cy="39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" name="Freeform 2"/>
            <p:cNvSpPr/>
            <p:nvPr/>
          </p:nvSpPr>
          <p:spPr>
            <a:xfrm>
              <a:off x="3637911" y="4456745"/>
              <a:ext cx="711456" cy="758289"/>
            </a:xfrm>
            <a:custGeom>
              <a:avLst/>
              <a:gdLst>
                <a:gd name="connsiteX0" fmla="*/ 105414 w 711456"/>
                <a:gd name="connsiteY0" fmla="*/ 658180 h 758289"/>
                <a:gd name="connsiteX1" fmla="*/ 210189 w 711456"/>
                <a:gd name="connsiteY1" fmla="*/ 724855 h 758289"/>
                <a:gd name="connsiteX2" fmla="*/ 462602 w 711456"/>
                <a:gd name="connsiteY2" fmla="*/ 758193 h 758289"/>
                <a:gd name="connsiteX3" fmla="*/ 653102 w 711456"/>
                <a:gd name="connsiteY3" fmla="*/ 715330 h 758289"/>
                <a:gd name="connsiteX4" fmla="*/ 705489 w 711456"/>
                <a:gd name="connsiteY4" fmla="*/ 672468 h 758289"/>
                <a:gd name="connsiteX5" fmla="*/ 705489 w 711456"/>
                <a:gd name="connsiteY5" fmla="*/ 629605 h 758289"/>
                <a:gd name="connsiteX6" fmla="*/ 662627 w 711456"/>
                <a:gd name="connsiteY6" fmla="*/ 620080 h 758289"/>
                <a:gd name="connsiteX7" fmla="*/ 495939 w 711456"/>
                <a:gd name="connsiteY7" fmla="*/ 539118 h 758289"/>
                <a:gd name="connsiteX8" fmla="*/ 424502 w 711456"/>
                <a:gd name="connsiteY8" fmla="*/ 448630 h 758289"/>
                <a:gd name="connsiteX9" fmla="*/ 410214 w 711456"/>
                <a:gd name="connsiteY9" fmla="*/ 258130 h 758289"/>
                <a:gd name="connsiteX10" fmla="*/ 381639 w 711456"/>
                <a:gd name="connsiteY10" fmla="*/ 81918 h 758289"/>
                <a:gd name="connsiteX11" fmla="*/ 248289 w 711456"/>
                <a:gd name="connsiteY11" fmla="*/ 955 h 758289"/>
                <a:gd name="connsiteX12" fmla="*/ 105414 w 711456"/>
                <a:gd name="connsiteY12" fmla="*/ 48580 h 758289"/>
                <a:gd name="connsiteX13" fmla="*/ 10164 w 711456"/>
                <a:gd name="connsiteY13" fmla="*/ 205743 h 758289"/>
                <a:gd name="connsiteX14" fmla="*/ 5402 w 711456"/>
                <a:gd name="connsiteY14" fmla="*/ 362905 h 758289"/>
                <a:gd name="connsiteX15" fmla="*/ 33977 w 711456"/>
                <a:gd name="connsiteY15" fmla="*/ 524830 h 758289"/>
                <a:gd name="connsiteX16" fmla="*/ 105414 w 711456"/>
                <a:gd name="connsiteY16" fmla="*/ 658180 h 75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1456" h="758289">
                  <a:moveTo>
                    <a:pt x="105414" y="658180"/>
                  </a:moveTo>
                  <a:cubicBezTo>
                    <a:pt x="134783" y="691517"/>
                    <a:pt x="150658" y="708186"/>
                    <a:pt x="210189" y="724855"/>
                  </a:cubicBezTo>
                  <a:cubicBezTo>
                    <a:pt x="269720" y="741524"/>
                    <a:pt x="388783" y="759780"/>
                    <a:pt x="462602" y="758193"/>
                  </a:cubicBezTo>
                  <a:cubicBezTo>
                    <a:pt x="536421" y="756606"/>
                    <a:pt x="612621" y="729617"/>
                    <a:pt x="653102" y="715330"/>
                  </a:cubicBezTo>
                  <a:cubicBezTo>
                    <a:pt x="693583" y="701043"/>
                    <a:pt x="696758" y="686755"/>
                    <a:pt x="705489" y="672468"/>
                  </a:cubicBezTo>
                  <a:cubicBezTo>
                    <a:pt x="714220" y="658181"/>
                    <a:pt x="712633" y="638336"/>
                    <a:pt x="705489" y="629605"/>
                  </a:cubicBezTo>
                  <a:cubicBezTo>
                    <a:pt x="698345" y="620874"/>
                    <a:pt x="697552" y="635161"/>
                    <a:pt x="662627" y="620080"/>
                  </a:cubicBezTo>
                  <a:cubicBezTo>
                    <a:pt x="627702" y="604999"/>
                    <a:pt x="535627" y="567693"/>
                    <a:pt x="495939" y="539118"/>
                  </a:cubicBezTo>
                  <a:cubicBezTo>
                    <a:pt x="456252" y="510543"/>
                    <a:pt x="438789" y="495461"/>
                    <a:pt x="424502" y="448630"/>
                  </a:cubicBezTo>
                  <a:cubicBezTo>
                    <a:pt x="410215" y="401799"/>
                    <a:pt x="417358" y="319249"/>
                    <a:pt x="410214" y="258130"/>
                  </a:cubicBezTo>
                  <a:cubicBezTo>
                    <a:pt x="403070" y="197011"/>
                    <a:pt x="408626" y="124780"/>
                    <a:pt x="381639" y="81918"/>
                  </a:cubicBezTo>
                  <a:cubicBezTo>
                    <a:pt x="354652" y="39056"/>
                    <a:pt x="294327" y="6511"/>
                    <a:pt x="248289" y="955"/>
                  </a:cubicBezTo>
                  <a:cubicBezTo>
                    <a:pt x="202252" y="-4601"/>
                    <a:pt x="145101" y="14449"/>
                    <a:pt x="105414" y="48580"/>
                  </a:cubicBezTo>
                  <a:cubicBezTo>
                    <a:pt x="65727" y="82711"/>
                    <a:pt x="26833" y="153355"/>
                    <a:pt x="10164" y="205743"/>
                  </a:cubicBezTo>
                  <a:cubicBezTo>
                    <a:pt x="-6505" y="258130"/>
                    <a:pt x="1433" y="309724"/>
                    <a:pt x="5402" y="362905"/>
                  </a:cubicBezTo>
                  <a:cubicBezTo>
                    <a:pt x="9371" y="416086"/>
                    <a:pt x="20483" y="478793"/>
                    <a:pt x="33977" y="524830"/>
                  </a:cubicBezTo>
                  <a:cubicBezTo>
                    <a:pt x="47471" y="570867"/>
                    <a:pt x="76045" y="624843"/>
                    <a:pt x="105414" y="658180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30776" y="804334"/>
            <a:ext cx="5984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Sweep needs a profile (section) and a path (guide)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6500" y="1204444"/>
            <a:ext cx="387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guide must intersect the section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Mechanical Engineering Dept.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9C214-160C-499B-9180-955F1407C9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25" y="297165"/>
            <a:ext cx="2373736" cy="630207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405188" y="923886"/>
            <a:ext cx="5206250" cy="4395827"/>
            <a:chOff x="3989061" y="1704936"/>
            <a:chExt cx="4787052" cy="4163125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528009" y="1704936"/>
              <a:ext cx="3822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FFFF00"/>
                  </a:solidFill>
                </a:rPr>
                <a:t>Sweep using a profile, path and </a:t>
              </a:r>
              <a:r>
                <a:rPr lang="en-US" altLang="en-US" sz="2000" b="1" i="1" dirty="0">
                  <a:solidFill>
                    <a:srgbClr val="FFFF00"/>
                  </a:solidFill>
                </a:rPr>
                <a:t>Follow Path</a:t>
              </a:r>
              <a:r>
                <a:rPr lang="en-US" altLang="en-US" sz="2000" dirty="0">
                  <a:solidFill>
                    <a:srgbClr val="FFFF00"/>
                  </a:solidFill>
                </a:rPr>
                <a:t> option</a:t>
              </a:r>
            </a:p>
          </p:txBody>
        </p:sp>
        <p:pic>
          <p:nvPicPr>
            <p:cNvPr id="10" name="Picture 21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061" y="2703485"/>
              <a:ext cx="4787052" cy="316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381120" y="1898620"/>
            <a:ext cx="1300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Profile (Sketch 5)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1381120" y="2182757"/>
            <a:ext cx="130016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Path (Sketch 7)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976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500" y="224933"/>
            <a:ext cx="2463533" cy="6354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Mechanical Engineering Dept.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9C214-160C-499B-9180-955F1407C9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71" y="5056096"/>
            <a:ext cx="2376459" cy="22519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687227" y="879918"/>
            <a:ext cx="4992498" cy="3946926"/>
            <a:chOff x="1832152" y="1125971"/>
            <a:chExt cx="6129870" cy="5517206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682122" y="1125971"/>
              <a:ext cx="4279900" cy="2754124"/>
              <a:chOff x="4758208" y="3930992"/>
              <a:chExt cx="3670300" cy="2395538"/>
            </a:xfrm>
          </p:grpSpPr>
          <p:pic>
            <p:nvPicPr>
              <p:cNvPr id="8" name="Picture 21" descr="Picture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8208" y="3930992"/>
                <a:ext cx="3670300" cy="2395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13"/>
              <p:cNvSpPr txBox="1">
                <a:spLocks noChangeArrowheads="1"/>
              </p:cNvSpPr>
              <p:nvPr/>
            </p:nvSpPr>
            <p:spPr bwMode="auto">
              <a:xfrm>
                <a:off x="5544684" y="5447167"/>
                <a:ext cx="16192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>
                    <a:solidFill>
                      <a:srgbClr val="0000FF"/>
                    </a:solidFill>
                  </a:rPr>
                  <a:t>Follow Path</a:t>
                </a:r>
              </a:p>
            </p:txBody>
          </p:sp>
        </p:grp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H="1">
              <a:off x="1832152" y="3477652"/>
              <a:ext cx="2275163" cy="31655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2874269" y="101209"/>
            <a:ext cx="591411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i="1" kern="0" smtClean="0">
                <a:solidFill>
                  <a:srgbClr val="FF9900"/>
                </a:solidFill>
              </a:rPr>
              <a:t>Sweep Command in SW</a:t>
            </a:r>
            <a:endParaRPr lang="en-US" altLang="en-US" sz="2800" b="1" i="1" kern="0" dirty="0" smtClean="0">
              <a:solidFill>
                <a:srgbClr val="FF990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866683" y="512599"/>
            <a:ext cx="4486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FFFF00"/>
                </a:solidFill>
              </a:rPr>
              <a:t>Sweeps using different Options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09723" y="2645670"/>
            <a:ext cx="6619927" cy="2366417"/>
            <a:chOff x="2034422" y="2684788"/>
            <a:chExt cx="6595228" cy="2249460"/>
          </a:xfrm>
        </p:grpSpPr>
        <p:grpSp>
          <p:nvGrpSpPr>
            <p:cNvPr id="20" name="Group 4"/>
            <p:cNvGrpSpPr>
              <a:grpSpLocks/>
            </p:cNvGrpSpPr>
            <p:nvPr/>
          </p:nvGrpSpPr>
          <p:grpSpPr bwMode="auto">
            <a:xfrm>
              <a:off x="5073523" y="2684788"/>
              <a:ext cx="3556127" cy="2166506"/>
              <a:chOff x="4379913" y="1066800"/>
              <a:chExt cx="3597275" cy="2663825"/>
            </a:xfrm>
          </p:grpSpPr>
          <p:pic>
            <p:nvPicPr>
              <p:cNvPr id="21" name="Picture 19" descr="Picture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9913" y="1066800"/>
                <a:ext cx="3597275" cy="266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4379913" y="3107402"/>
                <a:ext cx="161925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rgbClr val="0000FF"/>
                    </a:solidFill>
                  </a:rPr>
                  <a:t>Keep normal constant</a:t>
                </a:r>
              </a:p>
            </p:txBody>
          </p:sp>
        </p:grp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H="1">
              <a:off x="2034422" y="4194144"/>
              <a:ext cx="3142099" cy="74010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28" y="5080544"/>
            <a:ext cx="2322377" cy="72114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393603" y="4903126"/>
            <a:ext cx="6064804" cy="1954874"/>
            <a:chOff x="1408273" y="4802826"/>
            <a:chExt cx="6064804" cy="1954874"/>
          </a:xfrm>
        </p:grpSpPr>
        <p:pic>
          <p:nvPicPr>
            <p:cNvPr id="11" name="Picture 22" descr="Picture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465" y="4802826"/>
              <a:ext cx="3960612" cy="1954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5351899" y="6096119"/>
              <a:ext cx="1651604" cy="316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0000FF"/>
                  </a:solidFill>
                </a:rPr>
                <a:t>Twisted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H="1" flipV="1">
              <a:off x="1408273" y="5082930"/>
              <a:ext cx="2721113" cy="48452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46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Mechanical Engineering Dept.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9C214-160C-499B-9180-955F1407C9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15" descr="Picture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07151" y="1305833"/>
            <a:ext cx="4090783" cy="389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64" y="287758"/>
            <a:ext cx="2373736" cy="6302072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45983" y="4770794"/>
            <a:ext cx="1976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Guide curve 1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4249169" y="4472496"/>
            <a:ext cx="580573" cy="29028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758303" y="1879835"/>
            <a:ext cx="10234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Profile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657055" y="2149408"/>
            <a:ext cx="539197" cy="2994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224713" y="2797791"/>
            <a:ext cx="844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Path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864023" y="3069481"/>
            <a:ext cx="1113330" cy="35244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121031" y="2337847"/>
            <a:ext cx="1103682" cy="52087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875934" y="47235"/>
            <a:ext cx="82296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i="1" kern="0" smtClean="0">
                <a:solidFill>
                  <a:srgbClr val="FF9900"/>
                </a:solidFill>
              </a:rPr>
              <a:t>Sweep Command in SW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472959" y="648898"/>
            <a:ext cx="5170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Sweep using a profile, path and one guide</a:t>
            </a:r>
          </a:p>
        </p:txBody>
      </p:sp>
      <p:pic>
        <p:nvPicPr>
          <p:cNvPr id="18" name="Picture 14" descr="Picture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41" y="3767839"/>
            <a:ext cx="3652980" cy="285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07395" y="1860171"/>
            <a:ext cx="557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468086" y="1793275"/>
            <a:ext cx="557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422605" y="2154359"/>
            <a:ext cx="557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720192" y="2674776"/>
            <a:ext cx="557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418962" y="2797791"/>
            <a:ext cx="557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886446" y="4533431"/>
            <a:ext cx="557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7315" y="1885920"/>
            <a:ext cx="1078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Profile 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070074" y="2743308"/>
            <a:ext cx="1078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Sketch11</a:t>
            </a:r>
            <a:endParaRPr lang="en-US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1061993" y="2173700"/>
            <a:ext cx="107891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Sketch10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857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Ken Youssefi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/>
              <a:t>Mechanical Engineering Dept.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4CC070-4F29-49E9-A59A-5C7860DA378A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3188"/>
            <a:ext cx="8229600" cy="617537"/>
          </a:xfrm>
        </p:spPr>
        <p:txBody>
          <a:bodyPr/>
          <a:lstStyle/>
          <a:p>
            <a:pPr eaLnBrk="1" hangingPunct="1"/>
            <a:r>
              <a:rPr lang="en-US" altLang="en-US" sz="3200" b="1" i="1" smtClean="0">
                <a:solidFill>
                  <a:srgbClr val="FF9900"/>
                </a:solidFill>
              </a:rPr>
              <a:t>Sweep Command in SW</a:t>
            </a:r>
          </a:p>
        </p:txBody>
      </p:sp>
      <p:pic>
        <p:nvPicPr>
          <p:cNvPr id="48138" name="Picture 10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3875088"/>
            <a:ext cx="3311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75"/>
            <a:ext cx="3233737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9" descr="Picture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1141413"/>
            <a:ext cx="524510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26"/>
          <p:cNvSpPr txBox="1">
            <a:spLocks noChangeArrowheads="1"/>
          </p:cNvSpPr>
          <p:nvPr/>
        </p:nvSpPr>
        <p:spPr bwMode="auto">
          <a:xfrm>
            <a:off x="2054225" y="604838"/>
            <a:ext cx="5170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Sweep using a profile, path and </a:t>
            </a:r>
            <a:r>
              <a:rPr lang="en-US" altLang="en-US" sz="2000" b="1">
                <a:solidFill>
                  <a:srgbClr val="FFFF00"/>
                </a:solidFill>
              </a:rPr>
              <a:t>two</a:t>
            </a:r>
            <a:r>
              <a:rPr lang="en-US" altLang="en-US" sz="2000">
                <a:solidFill>
                  <a:srgbClr val="FFFF00"/>
                </a:solidFill>
              </a:rPr>
              <a:t> guides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0464" y="3705519"/>
            <a:ext cx="2373736" cy="2955303"/>
            <a:chOff x="209127" y="3334044"/>
            <a:chExt cx="2373736" cy="295530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t="5456" b="47650"/>
            <a:stretch/>
          </p:blipFill>
          <p:spPr>
            <a:xfrm>
              <a:off x="209127" y="3334044"/>
              <a:ext cx="2373736" cy="295530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00266" y="4609144"/>
              <a:ext cx="10789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Profile 1</a:t>
              </a:r>
              <a:endParaRPr lang="en-US" sz="9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3441" y="4925085"/>
              <a:ext cx="107891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Path 1</a:t>
              </a:r>
              <a:endParaRPr lang="en-US" sz="9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341" y="5434650"/>
              <a:ext cx="1078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Guide Curve 1</a:t>
              </a:r>
            </a:p>
            <a:p>
              <a:r>
                <a:rPr lang="en-US" sz="900" dirty="0" smtClean="0"/>
                <a:t>Guide Curve 2</a:t>
              </a:r>
              <a:endParaRPr lang="en-US" sz="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Mechanical Engineering Dept.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9C214-160C-499B-9180-955F1407C9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57200" y="131763"/>
            <a:ext cx="82296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i="1" kern="0" smtClean="0">
                <a:solidFill>
                  <a:srgbClr val="FF9900"/>
                </a:solidFill>
              </a:rPr>
              <a:t>Loft Command in SW</a:t>
            </a:r>
            <a:endParaRPr lang="en-US" altLang="en-US" sz="2800" b="1" i="1" kern="0" dirty="0" smtClean="0">
              <a:solidFill>
                <a:srgbClr val="FF9900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97643" y="555794"/>
            <a:ext cx="47863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</a:rPr>
              <a:t>Loft </a:t>
            </a:r>
            <a:r>
              <a:rPr lang="en-US" altLang="en-US" sz="2000" dirty="0">
                <a:solidFill>
                  <a:srgbClr val="FFFF00"/>
                </a:solidFill>
              </a:rPr>
              <a:t>command creates a surface or a solid by sweeping and blending using two or more different profiles.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49081" y="649189"/>
            <a:ext cx="4372595" cy="1346299"/>
            <a:chOff x="937902" y="764219"/>
            <a:chExt cx="4372595" cy="13462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7902" y="764219"/>
              <a:ext cx="4372595" cy="134629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988914" y="1350740"/>
              <a:ext cx="1248396" cy="278091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24000" y="2303265"/>
            <a:ext cx="5834062" cy="3942966"/>
            <a:chOff x="1524000" y="2303265"/>
            <a:chExt cx="5834062" cy="3942966"/>
          </a:xfrm>
        </p:grpSpPr>
        <p:grpSp>
          <p:nvGrpSpPr>
            <p:cNvPr id="21" name="Group 20"/>
            <p:cNvGrpSpPr/>
            <p:nvPr/>
          </p:nvGrpSpPr>
          <p:grpSpPr>
            <a:xfrm>
              <a:off x="1524000" y="2303265"/>
              <a:ext cx="5796272" cy="3942966"/>
              <a:chOff x="1524000" y="2303265"/>
              <a:chExt cx="5796272" cy="394296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4000" y="2303265"/>
                <a:ext cx="5796272" cy="3942966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999000" y="2904430"/>
                <a:ext cx="13001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Profile 1</a:t>
                </a:r>
                <a:endParaRPr lang="en-US" sz="14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831682" y="5181432"/>
                <a:ext cx="13001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Profile 2</a:t>
                </a:r>
                <a:endParaRPr lang="en-US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294146" y="4516696"/>
                <a:ext cx="13001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Guide curve</a:t>
                </a:r>
                <a:endParaRPr lang="en-US" sz="1400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4110038" y="4348164"/>
                <a:ext cx="539043" cy="22716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5036343" y="3320641"/>
              <a:ext cx="232171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Draw the guide curve first then create two reference planes at the ends of the guide curve perpendicular to the curve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01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6707</TotalTime>
  <Words>662</Words>
  <Application>Microsoft Office PowerPoint</Application>
  <PresentationFormat>On-screen Show (4:3)</PresentationFormat>
  <Paragraphs>178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Sweep Command in SW</vt:lpstr>
      <vt:lpstr>PowerPoint Presentation</vt:lpstr>
      <vt:lpstr>PowerPoint Presentation</vt:lpstr>
      <vt:lpstr>PowerPoint Presentation</vt:lpstr>
      <vt:lpstr>Sweep Command in SW</vt:lpstr>
      <vt:lpstr>PowerPoint Presentation</vt:lpstr>
      <vt:lpstr>PowerPoint Presentation</vt:lpstr>
      <vt:lpstr>PowerPoint Presentation</vt:lpstr>
      <vt:lpstr>PowerPoint Presentation</vt:lpstr>
      <vt:lpstr>Loft Command in SW</vt:lpstr>
      <vt:lpstr>Loft Command in SW</vt:lpstr>
      <vt:lpstr>Loft Command in SW</vt:lpstr>
      <vt:lpstr>Loft Command in SW</vt:lpstr>
      <vt:lpstr>Clicker Question 1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Clicker Question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kyoussefi</dc:creator>
  <cp:lastModifiedBy>Ken Youssefi</cp:lastModifiedBy>
  <cp:revision>113</cp:revision>
  <cp:lastPrinted>1601-01-01T00:00:00Z</cp:lastPrinted>
  <dcterms:created xsi:type="dcterms:W3CDTF">1601-01-01T00:00:00Z</dcterms:created>
  <dcterms:modified xsi:type="dcterms:W3CDTF">2020-09-16T16:56:06Z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