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60" r:id="rId3"/>
    <p:sldId id="301" r:id="rId4"/>
    <p:sldId id="270" r:id="rId5"/>
    <p:sldId id="291" r:id="rId6"/>
    <p:sldId id="303" r:id="rId7"/>
    <p:sldId id="261" r:id="rId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AB"/>
    <a:srgbClr val="E5A823"/>
    <a:srgbClr val="00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6622D6-CE39-4434-ADBE-0C53E5EB8E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DC390C-C075-49DD-A5D0-10E99374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0AAF-9B8A-4B1A-A7FF-7BED5DA07D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8C95-6A3D-4532-BB4B-B4C02B5A6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SJSU</a:t>
            </a:r>
            <a:r>
              <a:rPr lang="en-US" baseline="0" dirty="0" smtClean="0"/>
              <a:t> Career Center offer all of these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8C95-6A3D-4532-BB4B-B4C02B5A6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6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→ </a:t>
            </a:r>
            <a:r>
              <a:rPr lang="en-US" dirty="0">
                <a:solidFill>
                  <a:srgbClr val="FF0000"/>
                </a:solidFill>
              </a:rPr>
              <a:t>Market your traits to employers</a:t>
            </a:r>
            <a:endParaRPr dirty="0">
              <a:solidFill>
                <a:srgbClr val="FF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resume building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interview preparation 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job fair preparedness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Networking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→ Find opportunities to get real world experience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Job/Internship prep 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Volunteer opportunities</a:t>
            </a: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*OPTIONAL</a:t>
            </a:r>
            <a:r>
              <a:rPr lang="en-US" b="1" baseline="0" dirty="0" smtClean="0">
                <a:solidFill>
                  <a:srgbClr val="FF0000"/>
                </a:solidFill>
              </a:rPr>
              <a:t> in the event that a live demo is not possible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8C95-6A3D-4532-BB4B-B4C02B5A6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936" y="4180114"/>
            <a:ext cx="9265920" cy="754510"/>
          </a:xfrm>
        </p:spPr>
        <p:txBody>
          <a:bodyPr anchor="b">
            <a:noAutofit/>
          </a:bodyPr>
          <a:lstStyle>
            <a:lvl1pPr algn="ctr">
              <a:defRPr sz="4700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79A6-0A70-4316-B066-026B1618D0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8F7A-DFF3-4123-8812-0330F04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8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936" y="4180114"/>
            <a:ext cx="9265920" cy="754510"/>
          </a:xfrm>
        </p:spPr>
        <p:txBody>
          <a:bodyPr anchor="b">
            <a:noAutofit/>
          </a:bodyPr>
          <a:lstStyle>
            <a:lvl1pPr algn="ctr">
              <a:defRPr sz="4700">
                <a:solidFill>
                  <a:srgbClr val="E5A823"/>
                </a:solidFill>
                <a:latin typeface="HelveticaNeue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2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936" y="4180114"/>
            <a:ext cx="9265920" cy="754510"/>
          </a:xfrm>
        </p:spPr>
        <p:txBody>
          <a:bodyPr anchor="b">
            <a:noAutofit/>
          </a:bodyPr>
          <a:lstStyle>
            <a:lvl1pPr algn="ctr">
              <a:defRPr sz="4700">
                <a:solidFill>
                  <a:srgbClr val="E5A823"/>
                </a:solidFill>
                <a:latin typeface="HelveticaNeue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9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16615"/>
            <a:ext cx="10515600" cy="675116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E5A823"/>
                </a:solidFill>
                <a:latin typeface="HelveticaNeue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063578"/>
            <a:ext cx="10515600" cy="40260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5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8" y="241557"/>
            <a:ext cx="5290751" cy="413352"/>
          </a:xfrm>
        </p:spPr>
        <p:txBody>
          <a:bodyPr>
            <a:noAutofit/>
          </a:bodyPr>
          <a:lstStyle>
            <a:lvl1pPr>
              <a:defRPr sz="2800">
                <a:solidFill>
                  <a:srgbClr val="E5A823"/>
                </a:solidFill>
                <a:latin typeface="HelveticaNeue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173"/>
            <a:ext cx="10515600" cy="485479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003210"/>
            <a:ext cx="4870622" cy="4040618"/>
          </a:xfrm>
        </p:spPr>
        <p:txBody>
          <a:bodyPr/>
          <a:lstStyle>
            <a:lvl1pPr>
              <a:defRPr b="0">
                <a:latin typeface="Helvetica 55 Roman" pitchFamily="34" charset="0"/>
              </a:defRPr>
            </a:lvl1pPr>
            <a:lvl2pPr>
              <a:defRPr b="0">
                <a:latin typeface="Helvetica 55 Roman" pitchFamily="34" charset="0"/>
              </a:defRPr>
            </a:lvl2pPr>
            <a:lvl3pPr>
              <a:defRPr b="0">
                <a:latin typeface="Helvetica 55 Roman" pitchFamily="34" charset="0"/>
              </a:defRPr>
            </a:lvl3pPr>
            <a:lvl4pPr>
              <a:defRPr b="0">
                <a:latin typeface="Helvetica 55 Roman" pitchFamily="34" charset="0"/>
              </a:defRPr>
            </a:lvl4pPr>
            <a:lvl5pPr>
              <a:defRPr b="0">
                <a:latin typeface="Helvetica 55 Roman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450226" y="2003210"/>
            <a:ext cx="4903573" cy="4040618"/>
          </a:xfrm>
        </p:spPr>
        <p:txBody>
          <a:bodyPr/>
          <a:lstStyle>
            <a:lvl1pPr>
              <a:defRPr b="0">
                <a:latin typeface="Helvetica 55 Roman" pitchFamily="34" charset="0"/>
              </a:defRPr>
            </a:lvl1pPr>
            <a:lvl2pPr>
              <a:defRPr b="0">
                <a:latin typeface="Helvetica 55 Roman" pitchFamily="34" charset="0"/>
              </a:defRPr>
            </a:lvl2pPr>
            <a:lvl3pPr>
              <a:defRPr b="0">
                <a:latin typeface="Helvetica 55 Roman" pitchFamily="34" charset="0"/>
              </a:defRPr>
            </a:lvl3pPr>
            <a:lvl4pPr>
              <a:defRPr b="0">
                <a:latin typeface="Helvetica 55 Roman" pitchFamily="34" charset="0"/>
              </a:defRPr>
            </a:lvl4pPr>
            <a:lvl5pPr>
              <a:defRPr b="0">
                <a:latin typeface="Helvetica 55 Roman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0" y="1116615"/>
            <a:ext cx="10515600" cy="675116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E5A823"/>
                </a:solidFill>
                <a:latin typeface="HelveticaNeue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03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1286"/>
            <a:ext cx="5157787" cy="392837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50228" y="241557"/>
            <a:ext cx="5290751" cy="413352"/>
          </a:xfrm>
        </p:spPr>
        <p:txBody>
          <a:bodyPr>
            <a:noAutofit/>
          </a:bodyPr>
          <a:lstStyle>
            <a:lvl1pPr>
              <a:defRPr sz="2800">
                <a:solidFill>
                  <a:srgbClr val="E5A823"/>
                </a:solidFill>
                <a:latin typeface="HelveticaNeue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72200" y="116803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2261286"/>
            <a:ext cx="5157787" cy="392837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8888"/>
            <a:ext cx="10515600" cy="132556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50228" y="241557"/>
            <a:ext cx="5290751" cy="4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HelveticaNeue" panose="00000400000000000000" pitchFamily="2" charset="0"/>
                <a:ea typeface="+mj-ea"/>
                <a:cs typeface="+mj-cs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5A823"/>
              </a:solidFill>
              <a:effectLst/>
              <a:uLnTx/>
              <a:uFillTx/>
              <a:latin typeface="HelveticaNeue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770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936" y="4180114"/>
            <a:ext cx="9265920" cy="754510"/>
          </a:xfrm>
        </p:spPr>
        <p:txBody>
          <a:bodyPr anchor="b">
            <a:noAutofit/>
          </a:bodyPr>
          <a:lstStyle>
            <a:lvl1pPr algn="ctr">
              <a:defRPr sz="4700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450228" y="241557"/>
            <a:ext cx="5290751" cy="4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HelveticaNeue" panose="00000400000000000000" pitchFamily="2" charset="0"/>
                <a:ea typeface="+mj-ea"/>
                <a:cs typeface="+mj-cs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5A823"/>
              </a:solidFill>
              <a:effectLst/>
              <a:uLnTx/>
              <a:uFillTx/>
              <a:latin typeface="HelveticaNeue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755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55 Roman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450228" y="241557"/>
            <a:ext cx="5290751" cy="4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HelveticaNeue" panose="00000400000000000000" pitchFamily="2" charset="0"/>
                <a:ea typeface="+mj-ea"/>
                <a:cs typeface="+mj-cs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5A823"/>
              </a:solidFill>
              <a:effectLst/>
              <a:uLnTx/>
              <a:uFillTx/>
              <a:latin typeface="HelveticaNeue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723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6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16615"/>
            <a:ext cx="10515600" cy="675116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063578"/>
            <a:ext cx="10515600" cy="40260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8" y="241557"/>
            <a:ext cx="5290751" cy="413352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173"/>
            <a:ext cx="10515600" cy="4854790"/>
          </a:xfrm>
        </p:spPr>
        <p:txBody>
          <a:bodyPr/>
          <a:lstStyle>
            <a:lvl1pPr>
              <a:defRPr sz="3200" b="0">
                <a:latin typeface="+mn-lt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003210"/>
            <a:ext cx="4870622" cy="4040618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450226" y="2003210"/>
            <a:ext cx="4903573" cy="4040618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0" y="1116615"/>
            <a:ext cx="10515600" cy="675116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7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03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888" y="2261286"/>
            <a:ext cx="5157787" cy="3928377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50228" y="241557"/>
            <a:ext cx="5290751" cy="413352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72200" y="116803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2261286"/>
            <a:ext cx="5157787" cy="3928377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8888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50228" y="241557"/>
            <a:ext cx="5290751" cy="4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Click to edit Master title style</a:t>
            </a:r>
            <a:endParaRPr lang="en-US" sz="32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8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450228" y="241557"/>
            <a:ext cx="5290751" cy="4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Click to edit Master title style</a:t>
            </a:r>
            <a:endParaRPr lang="en-US" sz="32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5263242" y="987424"/>
            <a:ext cx="6477737" cy="4881564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450228" y="241557"/>
            <a:ext cx="5290751" cy="4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Click to edit Master title style</a:t>
            </a:r>
            <a:endParaRPr lang="en-US" sz="32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1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CF1B-9846-4B8A-9AFB-1706687CD60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022C-953A-47C7-9E0C-A2235482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5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31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336" y="4476750"/>
            <a:ext cx="9265920" cy="1076999"/>
          </a:xfrm>
        </p:spPr>
        <p:txBody>
          <a:bodyPr/>
          <a:lstStyle/>
          <a:p>
            <a:r>
              <a:rPr lang="en-US" dirty="0" smtClean="0"/>
              <a:t>Overview of Career Center Services</a:t>
            </a:r>
            <a:br>
              <a:rPr lang="en-US" dirty="0" smtClean="0"/>
            </a:br>
            <a:r>
              <a:rPr lang="en-US" sz="3600" dirty="0" smtClean="0"/>
              <a:t>by Kristin M Keller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2"/>
    </mc:Choice>
    <mc:Fallback xmlns="">
      <p:transition spd="slow" advTm="17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47700" y="957343"/>
            <a:ext cx="11001003" cy="1123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3000" b="1" dirty="0" smtClean="0"/>
              <a:t>Which resource does the SJSU Career Center provide?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500" y="3515353"/>
            <a:ext cx="3857626" cy="795528"/>
          </a:xfrm>
          <a:prstGeom prst="rect">
            <a:avLst/>
          </a:prstGeom>
          <a:solidFill>
            <a:schemeClr val="accent1"/>
          </a:solidFill>
          <a:ln>
            <a:solidFill>
              <a:srgbClr val="E5A82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Resume/Cover Letter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7046" y="2734631"/>
            <a:ext cx="3848099" cy="584775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Networking Tips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048" y="4172802"/>
            <a:ext cx="3848099" cy="7955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Interviewing Practice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0927" y="5272394"/>
            <a:ext cx="347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Exploring Majors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7047" y="5142294"/>
            <a:ext cx="3848099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LinkedIn Profile Review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4027" y="5272933"/>
            <a:ext cx="384809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All Of The Above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7046" y="3457331"/>
            <a:ext cx="3848099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 Fairs / Events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4027" y="2758397"/>
            <a:ext cx="38480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FT / PT Job Search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4027" y="4420806"/>
            <a:ext cx="38480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Explore Career Paths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"/>
    </mc:Choice>
    <mc:Fallback xmlns="">
      <p:transition spd="slow" advTm="34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19100" y="1468575"/>
            <a:ext cx="11087100" cy="27414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lang="en-US" sz="3000" b="1" dirty="0">
                <a:sym typeface="Calibri"/>
              </a:rPr>
              <a:t>We help </a:t>
            </a:r>
            <a:r>
              <a:rPr lang="en-US" sz="3000" b="1" dirty="0" smtClean="0">
                <a:sym typeface="Calibri"/>
              </a:rPr>
              <a:t>students: </a:t>
            </a:r>
          </a:p>
          <a:p>
            <a:pPr marL="457200" lvl="0" indent="-381000" rtl="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ym typeface="Calibri"/>
              </a:rPr>
              <a:t>W</a:t>
            </a:r>
            <a:r>
              <a:rPr lang="en-US" sz="2800" dirty="0" smtClean="0">
                <a:sym typeface="Calibri"/>
              </a:rPr>
              <a:t>ith </a:t>
            </a:r>
            <a:r>
              <a:rPr lang="en-US" sz="2800" dirty="0">
                <a:sym typeface="Calibri"/>
              </a:rPr>
              <a:t>career development during their time on-campus and </a:t>
            </a:r>
            <a:r>
              <a:rPr lang="en-US" sz="2800" dirty="0" smtClean="0">
                <a:sym typeface="Calibri"/>
              </a:rPr>
              <a:t>beyond</a:t>
            </a:r>
            <a:endParaRPr lang="en-US" sz="2800" dirty="0">
              <a:sym typeface="Calibri"/>
            </a:endParaRPr>
          </a:p>
          <a:p>
            <a:pPr marL="457200" lvl="0" indent="-381000" rtl="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Calibri"/>
              </a:rPr>
              <a:t>Market </a:t>
            </a:r>
            <a:r>
              <a:rPr lang="en-US" sz="2800" dirty="0">
                <a:sym typeface="Calibri"/>
              </a:rPr>
              <a:t>your strengths to </a:t>
            </a:r>
            <a:r>
              <a:rPr lang="en-US" sz="2800" dirty="0" smtClean="0">
                <a:sym typeface="Calibri"/>
              </a:rPr>
              <a:t>employers</a:t>
            </a:r>
            <a:endParaRPr sz="2800" dirty="0">
              <a:sym typeface="Calibri"/>
            </a:endParaRPr>
          </a:p>
          <a:p>
            <a:pPr marL="457200" lvl="0" indent="-381000" rtl="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ym typeface="Calibri"/>
              </a:rPr>
              <a:t>Find opportunities to get real-world </a:t>
            </a:r>
            <a:r>
              <a:rPr lang="en-US" sz="2800" dirty="0" smtClean="0">
                <a:sym typeface="Calibri"/>
              </a:rPr>
              <a:t>experience</a:t>
            </a:r>
            <a:endParaRPr sz="2800" dirty="0"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4600575"/>
            <a:ext cx="14859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4600575"/>
            <a:ext cx="14859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4600575"/>
            <a:ext cx="14859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4600575"/>
            <a:ext cx="14859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4600575"/>
            <a:ext cx="14859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600575"/>
            <a:ext cx="1485900" cy="148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00575"/>
            <a:ext cx="1495425" cy="14859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421653" y="241557"/>
            <a:ext cx="5290751" cy="413352"/>
          </a:xfrm>
        </p:spPr>
        <p:txBody>
          <a:bodyPr/>
          <a:lstStyle/>
          <a:p>
            <a:r>
              <a:rPr lang="en-US" dirty="0" smtClean="0"/>
              <a:t>SJSU Career Center and You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983673" y="3768436"/>
            <a:ext cx="511752" cy="70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60789" y="3768436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That’s me!</a:t>
            </a:r>
            <a:endParaRPr lang="en-US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3"/>
    </mc:Choice>
    <mc:Fallback xmlns="">
      <p:transition spd="slow" advTm="28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831" y="6422065"/>
            <a:ext cx="90589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2974"/>
            <a:r>
              <a:rPr lang="en-US" i="1" dirty="0" smtClean="0"/>
              <a:t>For more details visit </a:t>
            </a:r>
            <a:r>
              <a:rPr lang="en-US" b="1" i="1" dirty="0" smtClean="0"/>
              <a:t>sjsu.edu/</a:t>
            </a:r>
            <a:r>
              <a:rPr lang="en-US" b="1" i="1" dirty="0" err="1" smtClean="0"/>
              <a:t>careercenter</a:t>
            </a:r>
            <a:r>
              <a:rPr lang="en-US" i="1" dirty="0" smtClean="0"/>
              <a:t> &gt; </a:t>
            </a:r>
            <a:r>
              <a:rPr lang="en-US" b="1" i="1" dirty="0"/>
              <a:t>r</a:t>
            </a:r>
            <a:r>
              <a:rPr lang="en-US" b="1" i="1" dirty="0" smtClean="0"/>
              <a:t>esources</a:t>
            </a:r>
            <a:endParaRPr lang="en-US" i="1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80"/>
    </mc:Choice>
    <mc:Fallback xmlns="">
      <p:transition spd="slow" advTm="12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169817"/>
            <a:ext cx="121896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4725" y="1538345"/>
            <a:ext cx="56907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A89E"/>
                </a:solidFill>
                <a:latin typeface="Proxima Nova Rg" panose="02000506030000020004" pitchFamily="2" charset="0"/>
              </a:rPr>
              <a:t>Schedule an appointment:</a:t>
            </a:r>
            <a:r>
              <a:rPr lang="en-US" sz="2400" dirty="0" smtClean="0">
                <a:solidFill>
                  <a:srgbClr val="13A89E"/>
                </a:solidFill>
                <a:latin typeface="Proxima Nova Rg" panose="02000506030000020004" pitchFamily="2" charset="0"/>
              </a:rPr>
              <a:t>  </a:t>
            </a:r>
          </a:p>
          <a:p>
            <a:r>
              <a:rPr lang="en-US" sz="2400" dirty="0" smtClean="0">
                <a:solidFill>
                  <a:srgbClr val="13A89E"/>
                </a:solidFill>
                <a:latin typeface="Proxima Nova Rg" panose="02000506030000020004" pitchFamily="2" charset="0"/>
              </a:rPr>
              <a:t>30 min 1:1 appointments available.</a:t>
            </a:r>
          </a:p>
          <a:p>
            <a:r>
              <a:rPr lang="en-US" sz="2400" dirty="0" smtClean="0">
                <a:solidFill>
                  <a:srgbClr val="13A89E"/>
                </a:solidFill>
                <a:latin typeface="Proxima Nova Rg" panose="02000506030000020004" pitchFamily="2" charset="0"/>
              </a:rPr>
              <a:t>Book on Spartan Connect or email me directly.</a:t>
            </a:r>
          </a:p>
          <a:p>
            <a:endParaRPr lang="en-US" sz="2400" dirty="0">
              <a:solidFill>
                <a:srgbClr val="13A89E"/>
              </a:solidFill>
              <a:latin typeface="Proxima Nova Rg" panose="02000506030000020004" pitchFamily="2" charset="0"/>
            </a:endParaRPr>
          </a:p>
          <a:p>
            <a:r>
              <a:rPr lang="en-US" sz="2400" dirty="0" smtClean="0">
                <a:solidFill>
                  <a:srgbClr val="13A89E"/>
                </a:solidFill>
              </a:rPr>
              <a:t>Counseling Topics:  Resume, Job Search, Networking, Interview Preparation and more!</a:t>
            </a:r>
          </a:p>
          <a:p>
            <a:endParaRPr lang="en-US" sz="2400" dirty="0">
              <a:solidFill>
                <a:srgbClr val="13A89E"/>
              </a:solidFill>
            </a:endParaRPr>
          </a:p>
          <a:p>
            <a:pPr algn="ctr"/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rgbClr val="13A89E"/>
              </a:solidFill>
              <a:latin typeface="Proxima Nova Rg" panose="02000506030000020004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504218" y="1884218"/>
            <a:ext cx="2424546" cy="124334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2021: Virtual and In-Person Counseling offered M-F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9504218" y="3449782"/>
            <a:ext cx="2424546" cy="11776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 Next SJSU Health Job and Internship Fair offered in Spring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8"/>
    </mc:Choice>
    <mc:Fallback xmlns="">
      <p:transition spd="slow" advTm="5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066" y="2055478"/>
            <a:ext cx="5233612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500" b="1" dirty="0">
                <a:solidFill>
                  <a:srgbClr val="E5A823"/>
                </a:solidFill>
              </a:rPr>
              <a:t>Thank you!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6"/>
    </mc:Choice>
    <mc:Fallback xmlns="">
      <p:transition spd="slow" advTm="1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Branding" id="{198319D8-1A12-48AB-9677-625074B3E3F3}" vid="{D746613B-3753-43AA-828A-5865A3DF98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Branding" id="{198319D8-1A12-48AB-9677-625074B3E3F3}" vid="{D746613B-3753-43AA-828A-5865A3DF98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Branding</Template>
  <TotalTime>3087</TotalTime>
  <Words>193</Words>
  <Application>Microsoft Office PowerPoint</Application>
  <PresentationFormat>Widescreen</PresentationFormat>
  <Paragraphs>42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bold</vt:lpstr>
      <vt:lpstr>Calibri Light</vt:lpstr>
      <vt:lpstr>Helvetica 55 Roman</vt:lpstr>
      <vt:lpstr>HelveticaNeue</vt:lpstr>
      <vt:lpstr>Proxima Nova Rg</vt:lpstr>
      <vt:lpstr>Office Theme</vt:lpstr>
      <vt:lpstr>1_Office Theme</vt:lpstr>
      <vt:lpstr>Overview of Career Center Services by Kristin M Keller</vt:lpstr>
      <vt:lpstr>PowerPoint Presentation</vt:lpstr>
      <vt:lpstr>SJSU Career Center and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 Fung</dc:creator>
  <cp:lastModifiedBy>Kristin Marie Keller</cp:lastModifiedBy>
  <cp:revision>73</cp:revision>
  <cp:lastPrinted>2019-06-03T23:24:11Z</cp:lastPrinted>
  <dcterms:created xsi:type="dcterms:W3CDTF">2019-07-02T17:59:35Z</dcterms:created>
  <dcterms:modified xsi:type="dcterms:W3CDTF">2021-09-03T18:26:49Z</dcterms:modified>
</cp:coreProperties>
</file>