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notesSlides/notesSlide16.xml" ContentType="application/vnd.openxmlformats-officedocument.presentationml.notesSlide+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1"/>
  </p:sldMasterIdLst>
  <p:notesMasterIdLst>
    <p:notesMasterId r:id="rId25"/>
  </p:notesMasterIdLst>
  <p:handoutMasterIdLst>
    <p:handoutMasterId r:id="rId26"/>
  </p:handoutMasterIdLst>
  <p:sldIdLst>
    <p:sldId id="256" r:id="rId2"/>
    <p:sldId id="258" r:id="rId3"/>
    <p:sldId id="257" r:id="rId4"/>
    <p:sldId id="259" r:id="rId5"/>
    <p:sldId id="285" r:id="rId6"/>
    <p:sldId id="260" r:id="rId7"/>
    <p:sldId id="284" r:id="rId8"/>
    <p:sldId id="270" r:id="rId9"/>
    <p:sldId id="274" r:id="rId10"/>
    <p:sldId id="272" r:id="rId11"/>
    <p:sldId id="275" r:id="rId12"/>
    <p:sldId id="287" r:id="rId13"/>
    <p:sldId id="261" r:id="rId14"/>
    <p:sldId id="278" r:id="rId15"/>
    <p:sldId id="277" r:id="rId16"/>
    <p:sldId id="279" r:id="rId17"/>
    <p:sldId id="280" r:id="rId18"/>
    <p:sldId id="281" r:id="rId19"/>
    <p:sldId id="283" r:id="rId20"/>
    <p:sldId id="282" r:id="rId21"/>
    <p:sldId id="266" r:id="rId22"/>
    <p:sldId id="268" r:id="rId23"/>
    <p:sldId id="286" r:id="rId24"/>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Domine" panose="020B0604020202020204" charset="0"/>
      <p:regular r:id="rId31"/>
      <p:bold r:id="rId32"/>
    </p:embeddedFont>
    <p:embeddedFont>
      <p:font typeface="Lustria" panose="020B0604020202020204" charset="0"/>
      <p:regular r:id="rId33"/>
    </p:embeddedFont>
    <p:embeddedFont>
      <p:font typeface="MS PGothic" panose="020B0600070205080204" pitchFamily="34" charset="-128"/>
      <p:regular r:id="rId34"/>
    </p:embeddedFont>
    <p:embeddedFont>
      <p:font typeface="Times" panose="02020603050405020304" pitchFamily="18" charset="0"/>
      <p:regular r:id="rId35"/>
      <p:bold r:id="rId36"/>
      <p:italic r:id="rId37"/>
      <p:boldItalic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DDFA"/>
    <a:srgbClr val="00F2FF"/>
    <a:srgbClr val="00BAFF"/>
    <a:srgbClr val="4AFA1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BBC3E2-5F71-4527-94FA-8E76E9370D07}">
  <a:tblStyle styleId="{31BBC3E2-5F71-4527-94FA-8E76E9370D0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1" autoAdjust="0"/>
    <p:restoredTop sz="86418" autoAdjust="0"/>
  </p:normalViewPr>
  <p:slideViewPr>
    <p:cSldViewPr snapToGrid="0">
      <p:cViewPr varScale="1">
        <p:scale>
          <a:sx n="60" d="100"/>
          <a:sy n="60" d="100"/>
        </p:scale>
        <p:origin x="708" y="66"/>
      </p:cViewPr>
      <p:guideLst>
        <p:guide orient="horz" pos="2160"/>
        <p:guide pos="2880"/>
      </p:guideLst>
    </p:cSldViewPr>
  </p:slideViewPr>
  <p:outlineViewPr>
    <p:cViewPr>
      <p:scale>
        <a:sx n="33" d="100"/>
        <a:sy n="33" d="100"/>
      </p:scale>
      <p:origin x="0" y="-185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154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25A-A14F-8598-7F13B7C4F73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25A-A14F-8598-7F13B7C4F73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25A-A14F-8598-7F13B7C4F73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25A-A14F-8598-7F13B7C4F73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25A-A14F-8598-7F13B7C4F73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25A-A14F-8598-7F13B7C4F73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25A-A14F-8598-7F13B7C4F731}"/>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25A-A14F-8598-7F13B7C4F731}"/>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25A-A14F-8598-7F13B7C4F731}"/>
              </c:ext>
            </c:extLst>
          </c:dPt>
          <c:dLbls>
            <c:dLbl>
              <c:idx val="0"/>
              <c:layout>
                <c:manualLayout>
                  <c:x val="2.0739510268547388E-2"/>
                  <c:y val="0"/>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solidFill>
                        <a:latin typeface="+mn-lt"/>
                        <a:ea typeface="+mn-ea"/>
                        <a:cs typeface="+mn-cs"/>
                      </a:defRPr>
                    </a:pPr>
                    <a:fld id="{91C478F8-A767-4078-968E-EA78163C2A03}" type="CATEGORYNAME">
                      <a:rPr lang="en-US" sz="1500" baseline="0" smtClean="0">
                        <a:solidFill>
                          <a:schemeClr val="accent5">
                            <a:lumMod val="75000"/>
                          </a:schemeClr>
                        </a:solidFill>
                      </a:rPr>
                      <a:pPr>
                        <a:defRPr sz="1330" b="1" i="0" u="none" strike="noStrike" kern="1200" spc="0" baseline="0">
                          <a:solidFill>
                            <a:schemeClr val="accent1"/>
                          </a:solidFill>
                          <a:latin typeface="+mn-lt"/>
                          <a:ea typeface="+mn-ea"/>
                          <a:cs typeface="+mn-cs"/>
                        </a:defRPr>
                      </a:pPr>
                      <a:t>[CATEGORY NAME]</a:t>
                    </a:fld>
                    <a:r>
                      <a:rPr lang="en-US" sz="1500" baseline="0" dirty="0">
                        <a:solidFill>
                          <a:schemeClr val="accent5">
                            <a:lumMod val="75000"/>
                          </a:schemeClr>
                        </a:solidFill>
                      </a:rPr>
                      <a:t>  </a:t>
                    </a:r>
                    <a:fld id="{CAE0038C-980A-4F18-9C27-2618E291D2D6}" type="PERCENTAGE">
                      <a:rPr lang="en-US" sz="1500" baseline="0" smtClean="0">
                        <a:solidFill>
                          <a:schemeClr val="accent5">
                            <a:lumMod val="75000"/>
                          </a:schemeClr>
                        </a:solidFill>
                      </a:rPr>
                      <a:pPr>
                        <a:defRPr sz="1330" b="1" i="0" u="none" strike="noStrike" kern="1200" spc="0" baseline="0">
                          <a:solidFill>
                            <a:schemeClr val="accent1"/>
                          </a:solidFill>
                          <a:latin typeface="+mn-lt"/>
                          <a:ea typeface="+mn-ea"/>
                          <a:cs typeface="+mn-cs"/>
                        </a:defRPr>
                      </a:pPr>
                      <a:t>[PERCENTAGE]</a:t>
                    </a:fld>
                    <a:endParaRPr lang="en-US" sz="1500" baseline="0" dirty="0">
                      <a:solidFill>
                        <a:schemeClr val="accent5">
                          <a:lumMod val="75000"/>
                        </a:schemeClr>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52119879386975654"/>
                      <c:h val="0.12176026151335198"/>
                    </c:manualLayout>
                  </c15:layout>
                  <c15:dlblFieldTable/>
                  <c15:showDataLabelsRange val="0"/>
                </c:ext>
                <c:ext xmlns:c16="http://schemas.microsoft.com/office/drawing/2014/chart" uri="{C3380CC4-5D6E-409C-BE32-E72D297353CC}">
                  <c16:uniqueId val="{00000001-125A-A14F-8598-7F13B7C4F731}"/>
                </c:ext>
              </c:extLst>
            </c:dLbl>
            <c:dLbl>
              <c:idx val="1"/>
              <c:layout>
                <c:manualLayout>
                  <c:x val="-4.3349225641956368E-2"/>
                  <c:y val="2.6539796551397803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solidFill>
                        <a:latin typeface="+mn-lt"/>
                        <a:ea typeface="+mn-ea"/>
                        <a:cs typeface="+mn-cs"/>
                      </a:defRPr>
                    </a:pPr>
                    <a:fld id="{3855964B-718F-47A0-9848-A802ACB37FA9}" type="CATEGORYNAME">
                      <a:rPr lang="en-US" sz="1500" b="1" baseline="0">
                        <a:solidFill>
                          <a:srgbClr val="C00000"/>
                        </a:solidFill>
                      </a:rPr>
                      <a:pPr>
                        <a:defRPr sz="1330" b="1" i="0" u="none" strike="noStrike" kern="1200" spc="0" baseline="0">
                          <a:solidFill>
                            <a:schemeClr val="accent2"/>
                          </a:solidFill>
                          <a:latin typeface="+mn-lt"/>
                          <a:ea typeface="+mn-ea"/>
                          <a:cs typeface="+mn-cs"/>
                        </a:defRPr>
                      </a:pPr>
                      <a:t>[CATEGORY NAME]</a:t>
                    </a:fld>
                    <a:r>
                      <a:rPr lang="en-US" sz="1500" b="1" baseline="0" dirty="0">
                        <a:solidFill>
                          <a:srgbClr val="C00000"/>
                        </a:solidFill>
                      </a:rPr>
                      <a:t>
</a:t>
                    </a:r>
                    <a:fld id="{E8957005-6434-4489-8582-5130F2535C8D}" type="PERCENTAGE">
                      <a:rPr lang="en-US" sz="1500" b="1" baseline="0">
                        <a:solidFill>
                          <a:srgbClr val="C00000"/>
                        </a:solidFill>
                      </a:rPr>
                      <a:pPr>
                        <a:defRPr sz="1330" b="1" i="0" u="none" strike="noStrike" kern="1200" spc="0" baseline="0">
                          <a:solidFill>
                            <a:schemeClr val="accent2"/>
                          </a:solidFill>
                          <a:latin typeface="+mn-lt"/>
                          <a:ea typeface="+mn-ea"/>
                          <a:cs typeface="+mn-cs"/>
                        </a:defRPr>
                      </a:pPr>
                      <a:t>[PERCENTAGE]</a:t>
                    </a:fld>
                    <a:endParaRPr lang="en-US" sz="1500" b="1" baseline="0" dirty="0">
                      <a:solidFill>
                        <a:srgbClr val="C00000"/>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4015505216712868"/>
                      <c:h val="0.21179543917162513"/>
                    </c:manualLayout>
                  </c15:layout>
                  <c15:dlblFieldTable/>
                  <c15:showDataLabelsRange val="0"/>
                </c:ext>
                <c:ext xmlns:c16="http://schemas.microsoft.com/office/drawing/2014/chart" uri="{C3380CC4-5D6E-409C-BE32-E72D297353CC}">
                  <c16:uniqueId val="{00000003-125A-A14F-8598-7F13B7C4F731}"/>
                </c:ext>
              </c:extLst>
            </c:dLbl>
            <c:dLbl>
              <c:idx val="2"/>
              <c:layout>
                <c:manualLayout>
                  <c:x val="-0.17861979243384196"/>
                  <c:y val="-0.13947222997846814"/>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3"/>
                        </a:solidFill>
                        <a:latin typeface="+mn-lt"/>
                        <a:ea typeface="+mn-ea"/>
                        <a:cs typeface="+mn-cs"/>
                      </a:defRPr>
                    </a:pPr>
                    <a:fld id="{2E7E3C4E-F817-413F-BFDB-8A1FDBCB24B0}" type="CATEGORYNAME">
                      <a:rPr lang="en-US" sz="1350" baseline="0" smtClean="0">
                        <a:solidFill>
                          <a:srgbClr val="4AFA11"/>
                        </a:solidFill>
                      </a:rPr>
                      <a:pPr>
                        <a:defRPr sz="1330" b="1" i="0" u="none" strike="noStrike" kern="1200" spc="0" baseline="0">
                          <a:solidFill>
                            <a:schemeClr val="accent3"/>
                          </a:solidFill>
                          <a:latin typeface="+mn-lt"/>
                          <a:ea typeface="+mn-ea"/>
                          <a:cs typeface="+mn-cs"/>
                        </a:defRPr>
                      </a:pPr>
                      <a:t>[CATEGORY NAME]</a:t>
                    </a:fld>
                    <a:r>
                      <a:rPr lang="en-US" sz="1330" baseline="0" dirty="0">
                        <a:solidFill>
                          <a:srgbClr val="4AFA11"/>
                        </a:solidFill>
                      </a:rPr>
                      <a:t> </a:t>
                    </a:r>
                    <a:fld id="{BA570230-DCAB-4D95-8EEE-D3658697FF70}" type="PERCENTAGE">
                      <a:rPr lang="en-US" sz="1500" baseline="0" smtClean="0">
                        <a:solidFill>
                          <a:srgbClr val="4AFA11"/>
                        </a:solidFill>
                      </a:rPr>
                      <a:pPr>
                        <a:defRPr sz="1330" b="1" i="0" u="none" strike="noStrike" kern="1200" spc="0" baseline="0">
                          <a:solidFill>
                            <a:schemeClr val="accent3"/>
                          </a:solidFill>
                          <a:latin typeface="+mn-lt"/>
                          <a:ea typeface="+mn-ea"/>
                          <a:cs typeface="+mn-cs"/>
                        </a:defRPr>
                      </a:pPr>
                      <a:t>[PERCENTAGE]</a:t>
                    </a:fld>
                    <a:endParaRPr lang="en-US" sz="1330" baseline="0" dirty="0">
                      <a:solidFill>
                        <a:srgbClr val="4AFA11"/>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6138111986133111"/>
                      <c:h val="0.12092539088558674"/>
                    </c:manualLayout>
                  </c15:layout>
                  <c15:dlblFieldTable/>
                  <c15:showDataLabelsRange val="0"/>
                </c:ext>
                <c:ext xmlns:c16="http://schemas.microsoft.com/office/drawing/2014/chart" uri="{C3380CC4-5D6E-409C-BE32-E72D297353CC}">
                  <c16:uniqueId val="{00000005-125A-A14F-8598-7F13B7C4F731}"/>
                </c:ext>
              </c:extLst>
            </c:dLbl>
            <c:dLbl>
              <c:idx val="3"/>
              <c:layout>
                <c:manualLayout>
                  <c:x val="-0.15661485273560261"/>
                  <c:y val="-0.12299656167890076"/>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4"/>
                        </a:solidFill>
                        <a:latin typeface="+mn-lt"/>
                        <a:ea typeface="+mn-ea"/>
                        <a:cs typeface="+mn-cs"/>
                      </a:defRPr>
                    </a:pPr>
                    <a:fld id="{C8B5493F-BD9F-44CF-B169-ED789CD618D6}" type="CATEGORYNAME">
                      <a:rPr lang="en-US" sz="1350" b="1" baseline="0">
                        <a:solidFill>
                          <a:srgbClr val="E9DDFA"/>
                        </a:solidFill>
                      </a:rPr>
                      <a:pPr>
                        <a:defRPr sz="1330" b="1" i="0" u="none" strike="noStrike" kern="1200" spc="0" baseline="0">
                          <a:solidFill>
                            <a:schemeClr val="accent4"/>
                          </a:solidFill>
                          <a:latin typeface="+mn-lt"/>
                          <a:ea typeface="+mn-ea"/>
                          <a:cs typeface="+mn-cs"/>
                        </a:defRPr>
                      </a:pPr>
                      <a:t>[CATEGORY NAME]</a:t>
                    </a:fld>
                    <a:r>
                      <a:rPr lang="en-US" sz="1500" b="1" baseline="0" dirty="0">
                        <a:solidFill>
                          <a:srgbClr val="E9DDFA"/>
                        </a:solidFill>
                      </a:rPr>
                      <a:t>
</a:t>
                    </a:r>
                    <a:fld id="{FF8FBE7E-E169-4D4A-88E6-1BAEB71D85C5}" type="PERCENTAGE">
                      <a:rPr lang="en-US" sz="1500" b="1" baseline="0">
                        <a:solidFill>
                          <a:srgbClr val="E9DDFA"/>
                        </a:solidFill>
                      </a:rPr>
                      <a:pPr>
                        <a:defRPr sz="1330" b="1" i="0" u="none" strike="noStrike" kern="1200" spc="0" baseline="0">
                          <a:solidFill>
                            <a:schemeClr val="accent4"/>
                          </a:solidFill>
                          <a:latin typeface="+mn-lt"/>
                          <a:ea typeface="+mn-ea"/>
                          <a:cs typeface="+mn-cs"/>
                        </a:defRPr>
                      </a:pPr>
                      <a:t>[PERCENTAGE]</a:t>
                    </a:fld>
                    <a:endParaRPr lang="en-US" sz="1500" b="1" baseline="0" dirty="0">
                      <a:solidFill>
                        <a:srgbClr val="E9DDFA"/>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5543884723902421"/>
                      <c:h val="0.19362900012968184"/>
                    </c:manualLayout>
                  </c15:layout>
                  <c15:dlblFieldTable/>
                  <c15:showDataLabelsRange val="0"/>
                </c:ext>
                <c:ext xmlns:c16="http://schemas.microsoft.com/office/drawing/2014/chart" uri="{C3380CC4-5D6E-409C-BE32-E72D297353CC}">
                  <c16:uniqueId val="{00000007-125A-A14F-8598-7F13B7C4F731}"/>
                </c:ext>
              </c:extLst>
            </c:dLbl>
            <c:dLbl>
              <c:idx val="4"/>
              <c:layout>
                <c:manualLayout>
                  <c:x val="2.9421519332571699E-4"/>
                  <c:y val="-1.6904903492179844E-2"/>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fld id="{FFC5B82B-43CA-42D6-A692-1C112668D20B}" type="CATEGORYNAME">
                      <a:rPr lang="en-US" sz="1600" smtClean="0">
                        <a:solidFill>
                          <a:schemeClr val="accent5">
                            <a:lumMod val="75000"/>
                          </a:schemeClr>
                        </a:solidFill>
                      </a:rPr>
                      <a:pPr>
                        <a:defRPr sz="1330" b="1" i="0" u="none" strike="noStrike" kern="1200" spc="0" baseline="0">
                          <a:solidFill>
                            <a:schemeClr val="accent5"/>
                          </a:solidFill>
                          <a:latin typeface="+mn-lt"/>
                          <a:ea typeface="+mn-ea"/>
                          <a:cs typeface="+mn-cs"/>
                        </a:defRPr>
                      </a:pPr>
                      <a:t>[CATEGORY NAME]</a:t>
                    </a:fld>
                    <a:r>
                      <a:rPr lang="en-US" sz="1600" baseline="0" dirty="0">
                        <a:solidFill>
                          <a:schemeClr val="accent5">
                            <a:lumMod val="75000"/>
                          </a:schemeClr>
                        </a:solidFill>
                      </a:rPr>
                      <a:t> </a:t>
                    </a:r>
                    <a:fld id="{139D1F0D-8CFB-4680-A09E-E76136247008}" type="PERCENTAGE">
                      <a:rPr lang="en-US" sz="1600" baseline="0" smtClean="0">
                        <a:solidFill>
                          <a:schemeClr val="accent5">
                            <a:lumMod val="75000"/>
                          </a:schemeClr>
                        </a:solidFill>
                      </a:rPr>
                      <a:pPr>
                        <a:defRPr sz="1330" b="1" i="0" u="none" strike="noStrike" kern="1200" spc="0" baseline="0">
                          <a:solidFill>
                            <a:schemeClr val="accent5"/>
                          </a:solidFill>
                          <a:latin typeface="+mn-lt"/>
                          <a:ea typeface="+mn-ea"/>
                          <a:cs typeface="+mn-cs"/>
                        </a:defRPr>
                      </a:pPr>
                      <a:t>[PERCENTAGE]</a:t>
                    </a:fld>
                    <a:endParaRPr lang="en-US" sz="1600" baseline="0" dirty="0">
                      <a:solidFill>
                        <a:schemeClr val="accent5">
                          <a:lumMod val="75000"/>
                        </a:schemeClr>
                      </a:solidFill>
                    </a:endParaRP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4696883276584139"/>
                      <c:h val="7.5541655324373999E-2"/>
                    </c:manualLayout>
                  </c15:layout>
                  <c15:dlblFieldTable/>
                  <c15:showDataLabelsRange val="0"/>
                </c:ext>
                <c:ext xmlns:c16="http://schemas.microsoft.com/office/drawing/2014/chart" uri="{C3380CC4-5D6E-409C-BE32-E72D297353CC}">
                  <c16:uniqueId val="{00000009-125A-A14F-8598-7F13B7C4F731}"/>
                </c:ext>
              </c:extLst>
            </c:dLbl>
            <c:dLbl>
              <c:idx val="5"/>
              <c:layout>
                <c:manualLayout>
                  <c:x val="1.1566079743668863E-2"/>
                  <c:y val="-1.1905044790497587E-7"/>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fld id="{3DFE918A-5033-430C-A101-F34C7903A5E6}" type="CATEGORYNAME">
                      <a:rPr lang="en-US" sz="1600" smtClean="0"/>
                      <a:pPr>
                        <a:defRPr sz="1330" b="1" i="0" u="none" strike="noStrike" kern="1200" spc="0" baseline="0">
                          <a:solidFill>
                            <a:schemeClr val="accent6"/>
                          </a:solidFill>
                          <a:latin typeface="+mn-lt"/>
                          <a:ea typeface="+mn-ea"/>
                          <a:cs typeface="+mn-cs"/>
                        </a:defRPr>
                      </a:pPr>
                      <a:t>[CATEGORY NAME]</a:t>
                    </a:fld>
                    <a:r>
                      <a:rPr lang="en-US" sz="1600" baseline="0" dirty="0"/>
                      <a:t> </a:t>
                    </a:r>
                    <a:fld id="{AE96BE42-7FB1-451C-9AB2-44175719B193}" type="PERCENTAGE">
                      <a:rPr lang="en-US" sz="1600" baseline="0" smtClean="0"/>
                      <a:pPr>
                        <a:defRPr sz="1330" b="1" i="0" u="none" strike="noStrike" kern="1200" spc="0" baseline="0">
                          <a:solidFill>
                            <a:schemeClr val="accent6"/>
                          </a:solidFill>
                          <a:latin typeface="+mn-lt"/>
                          <a:ea typeface="+mn-ea"/>
                          <a:cs typeface="+mn-cs"/>
                        </a:defRPr>
                      </a:pPr>
                      <a:t>[PERCENTAGE]</a:t>
                    </a:fld>
                    <a:endParaRPr lang="en-US" sz="16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2517161271058808"/>
                      <c:h val="9.6822094046201762E-2"/>
                    </c:manualLayout>
                  </c15:layout>
                  <c15:dlblFieldTable/>
                  <c15:showDataLabelsRange val="0"/>
                </c:ext>
                <c:ext xmlns:c16="http://schemas.microsoft.com/office/drawing/2014/chart" uri="{C3380CC4-5D6E-409C-BE32-E72D297353CC}">
                  <c16:uniqueId val="{0000000B-125A-A14F-8598-7F13B7C4F731}"/>
                </c:ext>
              </c:extLst>
            </c:dLbl>
            <c:dLbl>
              <c:idx val="6"/>
              <c:layout>
                <c:manualLayout>
                  <c:x val="-2.0999365625200342E-3"/>
                  <c:y val="5.7120746352278863E-8"/>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1">
                            <a:lumMod val="60000"/>
                          </a:schemeClr>
                        </a:solidFill>
                        <a:latin typeface="+mn-lt"/>
                        <a:ea typeface="+mn-ea"/>
                        <a:cs typeface="+mn-cs"/>
                      </a:defRPr>
                    </a:pPr>
                    <a:fld id="{89CA83F4-1888-40A4-8783-39A2BFD32FB2}" type="CATEGORYNAME">
                      <a:rPr lang="en-US"/>
                      <a:pPr>
                        <a:defRPr sz="1330" b="1" i="0" u="none" strike="noStrike" kern="1200" spc="0" baseline="0">
                          <a:solidFill>
                            <a:schemeClr val="accent1">
                              <a:lumMod val="60000"/>
                            </a:schemeClr>
                          </a:solidFill>
                          <a:latin typeface="+mn-lt"/>
                          <a:ea typeface="+mn-ea"/>
                          <a:cs typeface="+mn-cs"/>
                        </a:defRPr>
                      </a:pPr>
                      <a:t>[CATEGORY NAME]</a:t>
                    </a:fld>
                    <a:r>
                      <a:rPr lang="en-US" baseline="0" dirty="0"/>
                      <a:t>
</a:t>
                    </a:r>
                    <a:fld id="{6C4942A9-7E95-4AA2-BE11-5BD0476E28F0}" type="PERCENTAGE">
                      <a:rPr lang="en-US" sz="1600" baseline="0">
                        <a:solidFill>
                          <a:schemeClr val="accent1">
                            <a:lumMod val="50000"/>
                          </a:schemeClr>
                        </a:solidFill>
                      </a:rPr>
                      <a:pPr>
                        <a:defRPr sz="1330" b="1" i="0" u="none" strike="noStrike" kern="1200" spc="0" baseline="0">
                          <a:solidFill>
                            <a:schemeClr val="accent1">
                              <a:lumMod val="60000"/>
                            </a:schemeClr>
                          </a:solidFill>
                          <a:latin typeface="+mn-lt"/>
                          <a:ea typeface="+mn-ea"/>
                          <a:cs typeface="+mn-cs"/>
                        </a:defRPr>
                      </a:pPr>
                      <a:t>[PERCENTAGE]</a:t>
                    </a:fld>
                    <a:endParaRPr lang="en-US"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21411395386606488"/>
                      <c:h val="0.11708283631698914"/>
                    </c:manualLayout>
                  </c15:layout>
                  <c15:dlblFieldTable/>
                  <c15:showDataLabelsRange val="0"/>
                </c:ext>
                <c:ext xmlns:c16="http://schemas.microsoft.com/office/drawing/2014/chart" uri="{C3380CC4-5D6E-409C-BE32-E72D297353CC}">
                  <c16:uniqueId val="{0000000D-125A-A14F-8598-7F13B7C4F731}"/>
                </c:ext>
              </c:extLst>
            </c:dLbl>
            <c:dLbl>
              <c:idx val="7"/>
              <c:layout>
                <c:manualLayout>
                  <c:x val="8.4815263519450097E-4"/>
                  <c:y val="-8.4655367601271586E-4"/>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accent2">
                            <a:lumMod val="60000"/>
                          </a:schemeClr>
                        </a:solidFill>
                        <a:latin typeface="+mn-lt"/>
                        <a:ea typeface="+mn-ea"/>
                        <a:cs typeface="+mn-cs"/>
                      </a:defRPr>
                    </a:pPr>
                    <a:fld id="{8EE4A0B6-BDF7-4DCC-A176-A95839189DEA}" type="CATEGORYNAME">
                      <a:rPr lang="en-US" sz="1600"/>
                      <a:pPr>
                        <a:defRPr sz="1330" b="1" i="0" u="none" strike="noStrike" kern="1200" spc="0" baseline="0">
                          <a:solidFill>
                            <a:schemeClr val="accent2">
                              <a:lumMod val="60000"/>
                            </a:schemeClr>
                          </a:solidFill>
                          <a:latin typeface="+mn-lt"/>
                          <a:ea typeface="+mn-ea"/>
                          <a:cs typeface="+mn-cs"/>
                        </a:defRPr>
                      </a:pPr>
                      <a:t>[CATEGORY NAME]</a:t>
                    </a:fld>
                    <a:r>
                      <a:rPr lang="en-US" sz="1600" baseline="0" dirty="0"/>
                      <a:t>
</a:t>
                    </a:r>
                    <a:fld id="{C887792D-E88D-4B21-A1DF-0901C77E275F}" type="PERCENTAGE">
                      <a:rPr lang="en-US" sz="1600" baseline="0"/>
                      <a:pPr>
                        <a:defRPr sz="1330" b="1" i="0" u="none" strike="noStrike" kern="1200" spc="0" baseline="0">
                          <a:solidFill>
                            <a:schemeClr val="accent2">
                              <a:lumMod val="60000"/>
                            </a:schemeClr>
                          </a:solidFill>
                          <a:latin typeface="+mn-lt"/>
                          <a:ea typeface="+mn-ea"/>
                          <a:cs typeface="+mn-cs"/>
                        </a:defRPr>
                      </a:pPr>
                      <a:t>[PERCENTAGE]</a:t>
                    </a:fld>
                    <a:endParaRPr lang="en-US" sz="1600" baseline="0" dirty="0"/>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layout>
                    <c:manualLayout>
                      <c:w val="0.19896341383453156"/>
                      <c:h val="0.15520018319019652"/>
                    </c:manualLayout>
                  </c15:layout>
                  <c15:dlblFieldTable/>
                  <c15:showDataLabelsRange val="0"/>
                </c:ext>
                <c:ext xmlns:c16="http://schemas.microsoft.com/office/drawing/2014/chart" uri="{C3380CC4-5D6E-409C-BE32-E72D297353CC}">
                  <c16:uniqueId val="{0000000F-125A-A14F-8598-7F13B7C4F731}"/>
                </c:ext>
              </c:extLst>
            </c:dLbl>
            <c:dLbl>
              <c:idx val="8"/>
              <c:tx>
                <c:rich>
                  <a:bodyPr rot="0" spcFirstLastPara="1" vertOverflow="ellipsis" vert="horz" wrap="square" lIns="38100" tIns="19050" rIns="38100" bIns="19050" anchor="ctr" anchorCtr="1">
                    <a:noAutofit/>
                  </a:bodyPr>
                  <a:lstStyle/>
                  <a:p>
                    <a:pPr>
                      <a:defRPr sz="1330" b="1" i="0" u="none" strike="noStrike" kern="1200" spc="0" baseline="0">
                        <a:solidFill>
                          <a:schemeClr val="accent3">
                            <a:lumMod val="60000"/>
                          </a:schemeClr>
                        </a:solidFill>
                        <a:latin typeface="+mn-lt"/>
                        <a:ea typeface="+mn-ea"/>
                        <a:cs typeface="+mn-cs"/>
                      </a:defRPr>
                    </a:pPr>
                    <a:fld id="{19024E6B-A418-420E-BDFE-68C378B5818B}" type="CATEGORYNAME">
                      <a:rPr lang="en-US" sz="1500"/>
                      <a:pPr>
                        <a:defRPr sz="1330" b="1" i="0" u="none" strike="noStrike" kern="1200" spc="0" baseline="0">
                          <a:solidFill>
                            <a:schemeClr val="accent3">
                              <a:lumMod val="60000"/>
                            </a:schemeClr>
                          </a:solidFill>
                          <a:latin typeface="+mn-lt"/>
                          <a:ea typeface="+mn-ea"/>
                          <a:cs typeface="+mn-cs"/>
                        </a:defRPr>
                      </a:pPr>
                      <a:t>[CATEGORY NAME]</a:t>
                    </a:fld>
                    <a:r>
                      <a:rPr lang="en-US" sz="1500" baseline="0" dirty="0"/>
                      <a:t>
</a:t>
                    </a:r>
                    <a:fld id="{44BB6BED-147C-4EAD-9752-05413F64EA5D}" type="PERCENTAGE">
                      <a:rPr lang="en-US" sz="1500" baseline="0"/>
                      <a:pPr>
                        <a:defRPr sz="1330" b="1" i="0" u="none" strike="noStrike" kern="1200" spc="0" baseline="0">
                          <a:solidFill>
                            <a:schemeClr val="accent3">
                              <a:lumMod val="60000"/>
                            </a:schemeClr>
                          </a:solidFill>
                          <a:latin typeface="+mn-lt"/>
                          <a:ea typeface="+mn-ea"/>
                          <a:cs typeface="+mn-cs"/>
                        </a:defRPr>
                      </a:pPr>
                      <a:t>[PERCENTAGE]</a:t>
                    </a:fld>
                    <a:endParaRPr lang="en-US" sz="1500" baseline="0" dirty="0"/>
                  </a:p>
                </c:rich>
              </c:tx>
              <c:spPr>
                <a:noFill/>
                <a:ln>
                  <a:noFill/>
                </a:ln>
                <a:effectLst/>
              </c:sp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11-125A-A14F-8598-7F13B7C4F731}"/>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9"/>
                <c:pt idx="0">
                  <c:v>Blind &amp; Visually Impaired</c:v>
                </c:pt>
                <c:pt idx="1">
                  <c:v>Mental Health</c:v>
                </c:pt>
                <c:pt idx="2">
                  <c:v>Communication</c:v>
                </c:pt>
                <c:pt idx="3">
                  <c:v>Asperger's Syndrome</c:v>
                </c:pt>
                <c:pt idx="4">
                  <c:v>Medical/Physical</c:v>
                </c:pt>
                <c:pt idx="5">
                  <c:v>DHOH</c:v>
                </c:pt>
                <c:pt idx="6">
                  <c:v>ADD/ADHD</c:v>
                </c:pt>
                <c:pt idx="7">
                  <c:v>Mobility </c:v>
                </c:pt>
                <c:pt idx="8">
                  <c:v>Learning Disability </c:v>
                </c:pt>
              </c:strCache>
            </c:strRef>
          </c:cat>
          <c:val>
            <c:numRef>
              <c:f>Sheet1!$B$2:$B$10</c:f>
              <c:numCache>
                <c:formatCode>0.0%</c:formatCode>
                <c:ptCount val="9"/>
                <c:pt idx="0">
                  <c:v>8.0000000000000002E-3</c:v>
                </c:pt>
                <c:pt idx="1">
                  <c:v>0.28399999999999997</c:v>
                </c:pt>
                <c:pt idx="2">
                  <c:v>7.0000000000000001E-3</c:v>
                </c:pt>
                <c:pt idx="3">
                  <c:v>9.4E-2</c:v>
                </c:pt>
                <c:pt idx="4">
                  <c:v>0.129</c:v>
                </c:pt>
                <c:pt idx="5">
                  <c:v>0.03</c:v>
                </c:pt>
                <c:pt idx="6">
                  <c:v>0.151</c:v>
                </c:pt>
                <c:pt idx="7">
                  <c:v>0.02</c:v>
                </c:pt>
                <c:pt idx="8">
                  <c:v>0.27500000000000002</c:v>
                </c:pt>
              </c:numCache>
            </c:numRef>
          </c:val>
          <c:extLst>
            <c:ext xmlns:c16="http://schemas.microsoft.com/office/drawing/2014/chart" uri="{C3380CC4-5D6E-409C-BE32-E72D297353CC}">
              <c16:uniqueId val="{00000012-125A-A14F-8598-7F13B7C4F731}"/>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1BC57-8302-EC41-A1EE-C70E63D21390}" type="doc">
      <dgm:prSet loTypeId="urn:microsoft.com/office/officeart/2009/3/layout/DescendingProcess" loCatId="" qsTypeId="urn:microsoft.com/office/officeart/2005/8/quickstyle/simple1" qsCatId="simple" csTypeId="urn:microsoft.com/office/officeart/2005/8/colors/colorful2" csCatId="colorful" phldr="1"/>
      <dgm:spPr/>
      <dgm:t>
        <a:bodyPr/>
        <a:lstStyle/>
        <a:p>
          <a:endParaRPr lang="en-US"/>
        </a:p>
      </dgm:t>
    </dgm:pt>
    <dgm:pt modelId="{E244ED60-AE7A-424C-A898-1AD8798F998F}">
      <dgm:prSet phldrT="[Text]"/>
      <dgm:spPr>
        <a:ln>
          <a:noFill/>
        </a:ln>
      </dgm:spPr>
      <dgm:t>
        <a:bodyPr/>
        <a:lstStyle/>
        <a:p>
          <a:r>
            <a:rPr lang="en-US"/>
            <a:t>Student profile/needs identified?</a:t>
          </a:r>
        </a:p>
      </dgm:t>
    </dgm:pt>
    <dgm:pt modelId="{45050E5C-02A2-B048-92DE-472CE576120A}" type="parTrans" cxnId="{4A254CDC-E7BC-0848-B2B9-DCE054AAAA60}">
      <dgm:prSet/>
      <dgm:spPr/>
      <dgm:t>
        <a:bodyPr/>
        <a:lstStyle/>
        <a:p>
          <a:endParaRPr lang="en-US"/>
        </a:p>
      </dgm:t>
    </dgm:pt>
    <dgm:pt modelId="{07FE18CB-8E11-0A49-951E-EC5CD888B320}" type="sibTrans" cxnId="{4A254CDC-E7BC-0848-B2B9-DCE054AAAA60}">
      <dgm:prSet/>
      <dgm:spPr/>
      <dgm:t>
        <a:bodyPr/>
        <a:lstStyle/>
        <a:p>
          <a:endParaRPr lang="en-US"/>
        </a:p>
      </dgm:t>
    </dgm:pt>
    <dgm:pt modelId="{D9342A19-9E11-BF4E-891D-661D07B7B5C8}">
      <dgm:prSet phldrT="[Text]"/>
      <dgm:spPr>
        <a:ln>
          <a:noFill/>
        </a:ln>
      </dgm:spPr>
      <dgm:t>
        <a:bodyPr/>
        <a:lstStyle/>
        <a:p>
          <a:r>
            <a:rPr lang="en-US"/>
            <a:t>UDL Principle(s) adopted?</a:t>
          </a:r>
        </a:p>
      </dgm:t>
    </dgm:pt>
    <dgm:pt modelId="{36505F85-1467-6A43-BFBA-09D3AB8681E3}" type="parTrans" cxnId="{4F68A15B-9CC7-3441-925E-636804BEEA36}">
      <dgm:prSet/>
      <dgm:spPr/>
      <dgm:t>
        <a:bodyPr/>
        <a:lstStyle/>
        <a:p>
          <a:endParaRPr lang="en-US"/>
        </a:p>
      </dgm:t>
    </dgm:pt>
    <dgm:pt modelId="{6FECC569-A37E-6A47-BDE5-64FF0A12747B}" type="sibTrans" cxnId="{4F68A15B-9CC7-3441-925E-636804BEEA36}">
      <dgm:prSet/>
      <dgm:spPr>
        <a:ln>
          <a:noFill/>
        </a:ln>
      </dgm:spPr>
      <dgm:t>
        <a:bodyPr/>
        <a:lstStyle/>
        <a:p>
          <a:endParaRPr lang="en-US"/>
        </a:p>
      </dgm:t>
    </dgm:pt>
    <dgm:pt modelId="{24FC0D6A-5262-E047-8BA8-B488FAB427E5}">
      <dgm:prSet phldrT="[Text]"/>
      <dgm:spPr>
        <a:ln>
          <a:noFill/>
        </a:ln>
      </dgm:spPr>
      <dgm:t>
        <a:bodyPr/>
        <a:lstStyle/>
        <a:p>
          <a:r>
            <a:rPr lang="en-US"/>
            <a:t>Teaching pedagogy (OER materials, technology, course activity) identified?</a:t>
          </a:r>
        </a:p>
      </dgm:t>
    </dgm:pt>
    <dgm:pt modelId="{7CDCA740-77D2-EE41-9A09-D2CBA4DC3688}" type="parTrans" cxnId="{8760FA99-9E7D-AE4C-B234-609B5BD7C57D}">
      <dgm:prSet/>
      <dgm:spPr/>
      <dgm:t>
        <a:bodyPr/>
        <a:lstStyle/>
        <a:p>
          <a:endParaRPr lang="en-US"/>
        </a:p>
      </dgm:t>
    </dgm:pt>
    <dgm:pt modelId="{589817A6-C30A-434D-8DB5-0E1EE5AF4EC7}" type="sibTrans" cxnId="{8760FA99-9E7D-AE4C-B234-609B5BD7C57D}">
      <dgm:prSet/>
      <dgm:spPr>
        <a:ln>
          <a:noFill/>
        </a:ln>
      </dgm:spPr>
      <dgm:t>
        <a:bodyPr/>
        <a:lstStyle/>
        <a:p>
          <a:endParaRPr lang="en-US"/>
        </a:p>
      </dgm:t>
    </dgm:pt>
    <dgm:pt modelId="{E4E32AD7-53D4-5142-8E29-392E2A87B325}">
      <dgm:prSet phldrT="[Text]"/>
      <dgm:spPr>
        <a:ln>
          <a:noFill/>
        </a:ln>
      </dgm:spPr>
      <dgm:t>
        <a:bodyPr/>
        <a:lstStyle/>
        <a:p>
          <a:r>
            <a:rPr lang="en-US" dirty="0"/>
            <a:t>Accessibility guidelines followed?</a:t>
          </a:r>
        </a:p>
      </dgm:t>
    </dgm:pt>
    <dgm:pt modelId="{A1AC8302-C091-254C-92F6-674F5613069C}" type="parTrans" cxnId="{9F825340-B678-914D-B5C5-6A4DBA403F46}">
      <dgm:prSet/>
      <dgm:spPr/>
      <dgm:t>
        <a:bodyPr/>
        <a:lstStyle/>
        <a:p>
          <a:endParaRPr lang="en-US"/>
        </a:p>
      </dgm:t>
    </dgm:pt>
    <dgm:pt modelId="{B550BCC4-158F-CF4A-9C30-0D48436DDF28}" type="sibTrans" cxnId="{9F825340-B678-914D-B5C5-6A4DBA403F46}">
      <dgm:prSet/>
      <dgm:spPr>
        <a:ln>
          <a:noFill/>
        </a:ln>
      </dgm:spPr>
      <dgm:t>
        <a:bodyPr/>
        <a:lstStyle/>
        <a:p>
          <a:endParaRPr lang="en-US"/>
        </a:p>
      </dgm:t>
    </dgm:pt>
    <dgm:pt modelId="{F29990EF-8435-4C47-AD8B-3930E7E2C46B}">
      <dgm:prSet/>
      <dgm:spPr>
        <a:ln>
          <a:noFill/>
        </a:ln>
      </dgm:spPr>
      <dgm:t>
        <a:bodyPr/>
        <a:lstStyle/>
        <a:p>
          <a:r>
            <a:rPr lang="en-US"/>
            <a:t>Implementation experience and lessons learned shared?</a:t>
          </a:r>
        </a:p>
      </dgm:t>
    </dgm:pt>
    <dgm:pt modelId="{9FADB7BB-336A-D045-AA46-2DBF37CFB1B0}" type="parTrans" cxnId="{6629B591-F989-8B4D-91E6-7BDBE91AB85C}">
      <dgm:prSet/>
      <dgm:spPr/>
      <dgm:t>
        <a:bodyPr/>
        <a:lstStyle/>
        <a:p>
          <a:endParaRPr lang="en-US"/>
        </a:p>
      </dgm:t>
    </dgm:pt>
    <dgm:pt modelId="{D8306900-1EDF-DE4E-BD55-155785F69121}" type="sibTrans" cxnId="{6629B591-F989-8B4D-91E6-7BDBE91AB85C}">
      <dgm:prSet/>
      <dgm:spPr/>
      <dgm:t>
        <a:bodyPr/>
        <a:lstStyle/>
        <a:p>
          <a:endParaRPr lang="en-US"/>
        </a:p>
      </dgm:t>
    </dgm:pt>
    <dgm:pt modelId="{AFD982F4-A98F-2A48-A982-2A74A96BC785}" type="pres">
      <dgm:prSet presAssocID="{5961BC57-8302-EC41-A1EE-C70E63D21390}" presName="Name0" presStyleCnt="0">
        <dgm:presLayoutVars>
          <dgm:chMax val="7"/>
          <dgm:chPref val="5"/>
        </dgm:presLayoutVars>
      </dgm:prSet>
      <dgm:spPr/>
    </dgm:pt>
    <dgm:pt modelId="{C23F6520-44AB-F248-ADD6-2DA5326B881F}" type="pres">
      <dgm:prSet presAssocID="{5961BC57-8302-EC41-A1EE-C70E63D21390}" presName="arrowNode" presStyleLbl="node1" presStyleIdx="0" presStyleCnt="1"/>
      <dgm:spPr>
        <a:ln>
          <a:noFill/>
        </a:ln>
      </dgm:spPr>
    </dgm:pt>
    <dgm:pt modelId="{BB885FC3-ADD9-0442-92D5-591CD05665EC}" type="pres">
      <dgm:prSet presAssocID="{E244ED60-AE7A-424C-A898-1AD8798F998F}" presName="txNode1" presStyleLbl="revTx" presStyleIdx="0" presStyleCnt="5" custScaleX="168372" custScaleY="111061" custLinFactNeighborX="-15912" custLinFactNeighborY="4762">
        <dgm:presLayoutVars>
          <dgm:bulletEnabled val="1"/>
        </dgm:presLayoutVars>
      </dgm:prSet>
      <dgm:spPr/>
    </dgm:pt>
    <dgm:pt modelId="{16EFEAE0-5002-3B45-97EF-2C155DF63FD0}" type="pres">
      <dgm:prSet presAssocID="{D9342A19-9E11-BF4E-891D-661D07B7B5C8}" presName="txNode2" presStyleLbl="revTx" presStyleIdx="1" presStyleCnt="5" custScaleX="117683" custLinFactNeighborX="20649" custLinFactNeighborY="-19048">
        <dgm:presLayoutVars>
          <dgm:bulletEnabled val="1"/>
        </dgm:presLayoutVars>
      </dgm:prSet>
      <dgm:spPr/>
    </dgm:pt>
    <dgm:pt modelId="{2284141D-521B-EB46-B7B6-9F997113E9B4}" type="pres">
      <dgm:prSet presAssocID="{6FECC569-A37E-6A47-BDE5-64FF0A12747B}" presName="dotNode2" presStyleCnt="0"/>
      <dgm:spPr/>
    </dgm:pt>
    <dgm:pt modelId="{8EC30592-FF58-E641-8828-373D1E877354}" type="pres">
      <dgm:prSet presAssocID="{6FECC569-A37E-6A47-BDE5-64FF0A12747B}" presName="dotRepeatNode" presStyleLbl="fgShp" presStyleIdx="0" presStyleCnt="3"/>
      <dgm:spPr/>
    </dgm:pt>
    <dgm:pt modelId="{D0C91B03-8A88-BA4F-B46E-706797E4E445}" type="pres">
      <dgm:prSet presAssocID="{24FC0D6A-5262-E047-8BA8-B488FAB427E5}" presName="txNode3" presStyleLbl="revTx" presStyleIdx="2" presStyleCnt="5" custScaleX="132400" custScaleY="183943" custLinFactNeighborX="-4099" custLinFactNeighborY="63482">
        <dgm:presLayoutVars>
          <dgm:bulletEnabled val="1"/>
        </dgm:presLayoutVars>
      </dgm:prSet>
      <dgm:spPr/>
    </dgm:pt>
    <dgm:pt modelId="{6A6876F5-73BD-3A4D-89C5-95761229C7A7}" type="pres">
      <dgm:prSet presAssocID="{589817A6-C30A-434D-8DB5-0E1EE5AF4EC7}" presName="dotNode3" presStyleCnt="0"/>
      <dgm:spPr/>
    </dgm:pt>
    <dgm:pt modelId="{5E40C8B5-5608-9545-802B-B700A5DB53A5}" type="pres">
      <dgm:prSet presAssocID="{589817A6-C30A-434D-8DB5-0E1EE5AF4EC7}" presName="dotRepeatNode" presStyleLbl="fgShp" presStyleIdx="1" presStyleCnt="3"/>
      <dgm:spPr/>
    </dgm:pt>
    <dgm:pt modelId="{0EE559D0-1502-3041-9A5F-90209BDB18BD}" type="pres">
      <dgm:prSet presAssocID="{E4E32AD7-53D4-5142-8E29-392E2A87B325}" presName="txNode4" presStyleLbl="revTx" presStyleIdx="3" presStyleCnt="5" custScaleX="108580" custScaleY="88538" custLinFactNeighborX="-1099" custLinFactNeighborY="-9710">
        <dgm:presLayoutVars>
          <dgm:bulletEnabled val="1"/>
        </dgm:presLayoutVars>
      </dgm:prSet>
      <dgm:spPr/>
    </dgm:pt>
    <dgm:pt modelId="{B55C81B7-0CD5-FA43-BB56-23599B984504}" type="pres">
      <dgm:prSet presAssocID="{B550BCC4-158F-CF4A-9C30-0D48436DDF28}" presName="dotNode4" presStyleCnt="0"/>
      <dgm:spPr/>
    </dgm:pt>
    <dgm:pt modelId="{FF6F5274-BD7F-6943-8528-527A596D9442}" type="pres">
      <dgm:prSet presAssocID="{B550BCC4-158F-CF4A-9C30-0D48436DDF28}" presName="dotRepeatNode" presStyleLbl="fgShp" presStyleIdx="2" presStyleCnt="3"/>
      <dgm:spPr/>
    </dgm:pt>
    <dgm:pt modelId="{7E3F64C1-59C4-4CE2-A061-DC74A3E873AF}" type="pres">
      <dgm:prSet presAssocID="{F29990EF-8435-4C47-AD8B-3930E7E2C46B}" presName="txNode5" presStyleLbl="revTx" presStyleIdx="4" presStyleCnt="5" custScaleY="73131" custLinFactNeighborX="-5037" custLinFactNeighborY="-2765">
        <dgm:presLayoutVars>
          <dgm:bulletEnabled val="1"/>
        </dgm:presLayoutVars>
      </dgm:prSet>
      <dgm:spPr/>
    </dgm:pt>
  </dgm:ptLst>
  <dgm:cxnLst>
    <dgm:cxn modelId="{1836E518-ECE8-EB44-B42D-92C7AF8B88B9}" type="presOf" srcId="{24FC0D6A-5262-E047-8BA8-B488FAB427E5}" destId="{D0C91B03-8A88-BA4F-B46E-706797E4E445}" srcOrd="0" destOrd="0" presId="urn:microsoft.com/office/officeart/2009/3/layout/DescendingProcess"/>
    <dgm:cxn modelId="{6CD8D726-B37F-E34D-AC82-513CD355418B}" type="presOf" srcId="{D9342A19-9E11-BF4E-891D-661D07B7B5C8}" destId="{16EFEAE0-5002-3B45-97EF-2C155DF63FD0}" srcOrd="0" destOrd="0" presId="urn:microsoft.com/office/officeart/2009/3/layout/DescendingProcess"/>
    <dgm:cxn modelId="{9F825340-B678-914D-B5C5-6A4DBA403F46}" srcId="{5961BC57-8302-EC41-A1EE-C70E63D21390}" destId="{E4E32AD7-53D4-5142-8E29-392E2A87B325}" srcOrd="3" destOrd="0" parTransId="{A1AC8302-C091-254C-92F6-674F5613069C}" sibTransId="{B550BCC4-158F-CF4A-9C30-0D48436DDF28}"/>
    <dgm:cxn modelId="{4F68A15B-9CC7-3441-925E-636804BEEA36}" srcId="{5961BC57-8302-EC41-A1EE-C70E63D21390}" destId="{D9342A19-9E11-BF4E-891D-661D07B7B5C8}" srcOrd="1" destOrd="0" parTransId="{36505F85-1467-6A43-BFBA-09D3AB8681E3}" sibTransId="{6FECC569-A37E-6A47-BDE5-64FF0A12747B}"/>
    <dgm:cxn modelId="{986B5C60-38DB-434C-8834-6B86C969B7DE}" type="presOf" srcId="{5961BC57-8302-EC41-A1EE-C70E63D21390}" destId="{AFD982F4-A98F-2A48-A982-2A74A96BC785}" srcOrd="0" destOrd="0" presId="urn:microsoft.com/office/officeart/2009/3/layout/DescendingProcess"/>
    <dgm:cxn modelId="{326A6D71-4A58-034A-A31B-A2B16AEFE026}" type="presOf" srcId="{E244ED60-AE7A-424C-A898-1AD8798F998F}" destId="{BB885FC3-ADD9-0442-92D5-591CD05665EC}" srcOrd="0" destOrd="0" presId="urn:microsoft.com/office/officeart/2009/3/layout/DescendingProcess"/>
    <dgm:cxn modelId="{6629B591-F989-8B4D-91E6-7BDBE91AB85C}" srcId="{5961BC57-8302-EC41-A1EE-C70E63D21390}" destId="{F29990EF-8435-4C47-AD8B-3930E7E2C46B}" srcOrd="4" destOrd="0" parTransId="{9FADB7BB-336A-D045-AA46-2DBF37CFB1B0}" sibTransId="{D8306900-1EDF-DE4E-BD55-155785F69121}"/>
    <dgm:cxn modelId="{30147392-9A14-4943-867F-3986B60AC766}" type="presOf" srcId="{6FECC569-A37E-6A47-BDE5-64FF0A12747B}" destId="{8EC30592-FF58-E641-8828-373D1E877354}" srcOrd="0" destOrd="0" presId="urn:microsoft.com/office/officeart/2009/3/layout/DescendingProcess"/>
    <dgm:cxn modelId="{8760FA99-9E7D-AE4C-B234-609B5BD7C57D}" srcId="{5961BC57-8302-EC41-A1EE-C70E63D21390}" destId="{24FC0D6A-5262-E047-8BA8-B488FAB427E5}" srcOrd="2" destOrd="0" parTransId="{7CDCA740-77D2-EE41-9A09-D2CBA4DC3688}" sibTransId="{589817A6-C30A-434D-8DB5-0E1EE5AF4EC7}"/>
    <dgm:cxn modelId="{8609109B-DB7C-D34F-B62C-39A844468E66}" type="presOf" srcId="{589817A6-C30A-434D-8DB5-0E1EE5AF4EC7}" destId="{5E40C8B5-5608-9545-802B-B700A5DB53A5}" srcOrd="0" destOrd="0" presId="urn:microsoft.com/office/officeart/2009/3/layout/DescendingProcess"/>
    <dgm:cxn modelId="{7C48C3C7-A3C2-6A4D-A50E-7A60DF385A39}" type="presOf" srcId="{E4E32AD7-53D4-5142-8E29-392E2A87B325}" destId="{0EE559D0-1502-3041-9A5F-90209BDB18BD}" srcOrd="0" destOrd="0" presId="urn:microsoft.com/office/officeart/2009/3/layout/DescendingProcess"/>
    <dgm:cxn modelId="{C1CA00D6-3130-4344-AD05-F4E89D100F75}" type="presOf" srcId="{F29990EF-8435-4C47-AD8B-3930E7E2C46B}" destId="{7E3F64C1-59C4-4CE2-A061-DC74A3E873AF}" srcOrd="0" destOrd="0" presId="urn:microsoft.com/office/officeart/2009/3/layout/DescendingProcess"/>
    <dgm:cxn modelId="{4A254CDC-E7BC-0848-B2B9-DCE054AAAA60}" srcId="{5961BC57-8302-EC41-A1EE-C70E63D21390}" destId="{E244ED60-AE7A-424C-A898-1AD8798F998F}" srcOrd="0" destOrd="0" parTransId="{45050E5C-02A2-B048-92DE-472CE576120A}" sibTransId="{07FE18CB-8E11-0A49-951E-EC5CD888B320}"/>
    <dgm:cxn modelId="{E350BCDD-BF3B-8B49-B862-0810A8F3FEBA}" type="presOf" srcId="{B550BCC4-158F-CF4A-9C30-0D48436DDF28}" destId="{FF6F5274-BD7F-6943-8528-527A596D9442}" srcOrd="0" destOrd="0" presId="urn:microsoft.com/office/officeart/2009/3/layout/DescendingProcess"/>
    <dgm:cxn modelId="{6B7A90DB-43F0-E64D-92A7-0E011A699895}" type="presParOf" srcId="{AFD982F4-A98F-2A48-A982-2A74A96BC785}" destId="{C23F6520-44AB-F248-ADD6-2DA5326B881F}" srcOrd="0" destOrd="0" presId="urn:microsoft.com/office/officeart/2009/3/layout/DescendingProcess"/>
    <dgm:cxn modelId="{8411E041-5141-D844-B648-FF963DB4A1B0}" type="presParOf" srcId="{AFD982F4-A98F-2A48-A982-2A74A96BC785}" destId="{BB885FC3-ADD9-0442-92D5-591CD05665EC}" srcOrd="1" destOrd="0" presId="urn:microsoft.com/office/officeart/2009/3/layout/DescendingProcess"/>
    <dgm:cxn modelId="{BF21464D-9A16-FB42-8A90-90A17B6C7132}" type="presParOf" srcId="{AFD982F4-A98F-2A48-A982-2A74A96BC785}" destId="{16EFEAE0-5002-3B45-97EF-2C155DF63FD0}" srcOrd="2" destOrd="0" presId="urn:microsoft.com/office/officeart/2009/3/layout/DescendingProcess"/>
    <dgm:cxn modelId="{71DB0AFA-33D0-D645-9D58-7E12FB98B363}" type="presParOf" srcId="{AFD982F4-A98F-2A48-A982-2A74A96BC785}" destId="{2284141D-521B-EB46-B7B6-9F997113E9B4}" srcOrd="3" destOrd="0" presId="urn:microsoft.com/office/officeart/2009/3/layout/DescendingProcess"/>
    <dgm:cxn modelId="{33AFCB2F-BA4D-A544-8B0A-707567BE5CC9}" type="presParOf" srcId="{2284141D-521B-EB46-B7B6-9F997113E9B4}" destId="{8EC30592-FF58-E641-8828-373D1E877354}" srcOrd="0" destOrd="0" presId="urn:microsoft.com/office/officeart/2009/3/layout/DescendingProcess"/>
    <dgm:cxn modelId="{45B895CD-0C40-DC4D-9487-DA4ED8E36F85}" type="presParOf" srcId="{AFD982F4-A98F-2A48-A982-2A74A96BC785}" destId="{D0C91B03-8A88-BA4F-B46E-706797E4E445}" srcOrd="4" destOrd="0" presId="urn:microsoft.com/office/officeart/2009/3/layout/DescendingProcess"/>
    <dgm:cxn modelId="{C8047B3C-8934-694F-8222-1C7F3DD60668}" type="presParOf" srcId="{AFD982F4-A98F-2A48-A982-2A74A96BC785}" destId="{6A6876F5-73BD-3A4D-89C5-95761229C7A7}" srcOrd="5" destOrd="0" presId="urn:microsoft.com/office/officeart/2009/3/layout/DescendingProcess"/>
    <dgm:cxn modelId="{43893A29-7638-024E-AC2D-9E497F3B1E95}" type="presParOf" srcId="{6A6876F5-73BD-3A4D-89C5-95761229C7A7}" destId="{5E40C8B5-5608-9545-802B-B700A5DB53A5}" srcOrd="0" destOrd="0" presId="urn:microsoft.com/office/officeart/2009/3/layout/DescendingProcess"/>
    <dgm:cxn modelId="{192952D1-7C24-0E43-ABDC-50FAB060D8B7}" type="presParOf" srcId="{AFD982F4-A98F-2A48-A982-2A74A96BC785}" destId="{0EE559D0-1502-3041-9A5F-90209BDB18BD}" srcOrd="6" destOrd="0" presId="urn:microsoft.com/office/officeart/2009/3/layout/DescendingProcess"/>
    <dgm:cxn modelId="{2AD4C7D1-B508-8E4C-8B10-A9CB7C65147B}" type="presParOf" srcId="{AFD982F4-A98F-2A48-A982-2A74A96BC785}" destId="{B55C81B7-0CD5-FA43-BB56-23599B984504}" srcOrd="7" destOrd="0" presId="urn:microsoft.com/office/officeart/2009/3/layout/DescendingProcess"/>
    <dgm:cxn modelId="{A5150328-C6B0-394F-B38B-83995FBDB07B}" type="presParOf" srcId="{B55C81B7-0CD5-FA43-BB56-23599B984504}" destId="{FF6F5274-BD7F-6943-8528-527A596D9442}" srcOrd="0" destOrd="0" presId="urn:microsoft.com/office/officeart/2009/3/layout/DescendingProcess"/>
    <dgm:cxn modelId="{2947FA3A-8068-442A-B89F-6B9B4E1901FA}" type="presParOf" srcId="{AFD982F4-A98F-2A48-A982-2A74A96BC785}" destId="{7E3F64C1-59C4-4CE2-A061-DC74A3E873AF}" srcOrd="8" destOrd="0" presId="urn:microsoft.com/office/officeart/2009/3/layout/DescendingProcess"/>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6520-44AB-F248-ADD6-2DA5326B881F}">
      <dsp:nvSpPr>
        <dsp:cNvPr id="0" name=""/>
        <dsp:cNvSpPr/>
      </dsp:nvSpPr>
      <dsp:spPr>
        <a:xfrm rot="4396374">
          <a:off x="663880" y="894910"/>
          <a:ext cx="3797820" cy="2648506"/>
        </a:xfrm>
        <a:prstGeom prst="swooshArrow">
          <a:avLst>
            <a:gd name="adj1" fmla="val 16310"/>
            <a:gd name="adj2" fmla="val 3137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C30592-FF58-E641-8828-373D1E877354}">
      <dsp:nvSpPr>
        <dsp:cNvPr id="0" name=""/>
        <dsp:cNvSpPr/>
      </dsp:nvSpPr>
      <dsp:spPr>
        <a:xfrm>
          <a:off x="2086555" y="1240737"/>
          <a:ext cx="95906" cy="95906"/>
        </a:xfrm>
        <a:prstGeom prst="ellipse">
          <a:avLst/>
        </a:prstGeom>
        <a:solidFill>
          <a:schemeClr val="accent2">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5E40C8B5-5608-9545-802B-B700A5DB53A5}">
      <dsp:nvSpPr>
        <dsp:cNvPr id="0" name=""/>
        <dsp:cNvSpPr/>
      </dsp:nvSpPr>
      <dsp:spPr>
        <a:xfrm>
          <a:off x="2743253" y="1770424"/>
          <a:ext cx="95906" cy="95906"/>
        </a:xfrm>
        <a:prstGeom prst="ellipse">
          <a:avLst/>
        </a:prstGeom>
        <a:solidFill>
          <a:schemeClr val="accent2">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F6F5274-BD7F-6943-8528-527A596D9442}">
      <dsp:nvSpPr>
        <dsp:cNvPr id="0" name=""/>
        <dsp:cNvSpPr/>
      </dsp:nvSpPr>
      <dsp:spPr>
        <a:xfrm>
          <a:off x="3235414" y="2389859"/>
          <a:ext cx="95906" cy="95906"/>
        </a:xfrm>
        <a:prstGeom prst="ellipse">
          <a:avLst/>
        </a:prstGeom>
        <a:solidFill>
          <a:schemeClr val="accent2">
            <a:tint val="4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B885FC3-ADD9-0442-92D5-591CD05665EC}">
      <dsp:nvSpPr>
        <dsp:cNvPr id="0" name=""/>
        <dsp:cNvSpPr/>
      </dsp:nvSpPr>
      <dsp:spPr>
        <a:xfrm>
          <a:off x="-202833" y="14055"/>
          <a:ext cx="3014792" cy="781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en-US" sz="1400" kern="1200"/>
            <a:t>Student profile/needs identified?</a:t>
          </a:r>
        </a:p>
      </dsp:txBody>
      <dsp:txXfrm>
        <a:off x="-202833" y="14055"/>
        <a:ext cx="3014792" cy="781762"/>
      </dsp:txXfrm>
    </dsp:sp>
    <dsp:sp modelId="{16EFEAE0-5002-3B45-97EF-2C155DF63FD0}">
      <dsp:nvSpPr>
        <dsp:cNvPr id="0" name=""/>
        <dsp:cNvSpPr/>
      </dsp:nvSpPr>
      <dsp:spPr>
        <a:xfrm>
          <a:off x="2404330" y="802659"/>
          <a:ext cx="3075341" cy="70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a:t>UDL Principle(s) adopted?</a:t>
          </a:r>
        </a:p>
      </dsp:txBody>
      <dsp:txXfrm>
        <a:off x="2404330" y="802659"/>
        <a:ext cx="3075341" cy="703903"/>
      </dsp:txXfrm>
    </dsp:sp>
    <dsp:sp modelId="{D0C91B03-8A88-BA4F-B46E-706797E4E445}">
      <dsp:nvSpPr>
        <dsp:cNvPr id="0" name=""/>
        <dsp:cNvSpPr/>
      </dsp:nvSpPr>
      <dsp:spPr>
        <a:xfrm>
          <a:off x="0" y="1617839"/>
          <a:ext cx="2755131" cy="1294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r>
            <a:rPr lang="en-US" sz="1400" kern="1200"/>
            <a:t>Teaching pedagogy (OER materials, technology, course activity) identified?</a:t>
          </a:r>
        </a:p>
      </dsp:txBody>
      <dsp:txXfrm>
        <a:off x="0" y="1617839"/>
        <a:ext cx="2755131" cy="1294781"/>
      </dsp:txXfrm>
    </dsp:sp>
    <dsp:sp modelId="{0EE559D0-1502-3041-9A5F-90209BDB18BD}">
      <dsp:nvSpPr>
        <dsp:cNvPr id="0" name=""/>
        <dsp:cNvSpPr/>
      </dsp:nvSpPr>
      <dsp:spPr>
        <a:xfrm>
          <a:off x="3565580" y="2057853"/>
          <a:ext cx="1734002" cy="623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n-US" sz="1400" kern="1200" dirty="0"/>
            <a:t>Accessibility guidelines followed?</a:t>
          </a:r>
        </a:p>
      </dsp:txBody>
      <dsp:txXfrm>
        <a:off x="3565580" y="2057853"/>
        <a:ext cx="1734002" cy="623222"/>
      </dsp:txXfrm>
    </dsp:sp>
    <dsp:sp modelId="{7E3F64C1-59C4-4CE2-A061-DC74A3E873AF}">
      <dsp:nvSpPr>
        <dsp:cNvPr id="0" name=""/>
        <dsp:cNvSpPr/>
      </dsp:nvSpPr>
      <dsp:spPr>
        <a:xfrm>
          <a:off x="2707075" y="3790061"/>
          <a:ext cx="2419668" cy="514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n-US" sz="1400" kern="1200"/>
            <a:t>Implementation experience and lessons learned shared?</a:t>
          </a:r>
        </a:p>
      </dsp:txBody>
      <dsp:txXfrm>
        <a:off x="2707075" y="3790061"/>
        <a:ext cx="2419668" cy="51477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ECF09F-DE12-4AFC-9D6C-2D97841041D4}" type="datetimeFigureOut">
              <a:rPr lang="en-US" smtClean="0"/>
              <a:t>8/5/2019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A79689-E966-49E9-99E3-E3548983D1C1}" type="slidenum">
              <a:rPr lang="en-US" smtClean="0"/>
              <a:t>‹#›</a:t>
            </a:fld>
            <a:endParaRPr lang="en-US"/>
          </a:p>
        </p:txBody>
      </p:sp>
    </p:spTree>
    <p:extLst>
      <p:ext uri="{BB962C8B-B14F-4D97-AF65-F5344CB8AC3E}">
        <p14:creationId xmlns:p14="http://schemas.microsoft.com/office/powerpoint/2010/main" val="106566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08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bff3df8b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bff3df8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g5bff3df8b1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72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9150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940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5342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1200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7" name="Google Shape;1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3" name="Google Shape;203;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04" name="Google Shape;204;p12: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a:solidFill>
                  <a:srgbClr val="000000"/>
                </a:solidFill>
                <a:latin typeface="Arial"/>
                <a:ea typeface="Arial"/>
                <a:cs typeface="Arial"/>
                <a:sym typeface="Arial"/>
              </a:rPr>
              <a:t>22</a:t>
            </a:fld>
            <a:endParaRPr sz="1200">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765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9b53d1554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9b53d155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59b53d1554_0_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Calibri"/>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13" name="Google Shape;11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9b53d1554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7" name="Google Shape;137;g59b53d155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BBEA8A-D68D-4AF7-BBA8-C82C96773FA8}" type="slidenum">
              <a:rPr lang="en-US" smtClean="0"/>
              <a:pPr>
                <a:defRPr/>
              </a:pPr>
              <a:t>8</a:t>
            </a:fld>
            <a:endParaRPr lang="en-US"/>
          </a:p>
        </p:txBody>
      </p:sp>
    </p:spTree>
    <p:extLst>
      <p:ext uri="{BB962C8B-B14F-4D97-AF65-F5344CB8AC3E}">
        <p14:creationId xmlns:p14="http://schemas.microsoft.com/office/powerpoint/2010/main" val="312895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BBEA8A-D68D-4AF7-BBA8-C82C96773FA8}" type="slidenum">
              <a:rPr lang="en-US" smtClean="0"/>
              <a:pPr>
                <a:defRPr/>
              </a:pPr>
              <a:t>9</a:t>
            </a:fld>
            <a:endParaRPr lang="en-US"/>
          </a:p>
        </p:txBody>
      </p:sp>
    </p:spTree>
    <p:extLst>
      <p:ext uri="{BB962C8B-B14F-4D97-AF65-F5344CB8AC3E}">
        <p14:creationId xmlns:p14="http://schemas.microsoft.com/office/powerpoint/2010/main" val="3496016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BBEA8A-D68D-4AF7-BBA8-C82C96773FA8}" type="slidenum">
              <a:rPr lang="en-US" smtClean="0"/>
              <a:pPr>
                <a:defRPr/>
              </a:pPr>
              <a:t>10</a:t>
            </a:fld>
            <a:endParaRPr lang="en-US"/>
          </a:p>
        </p:txBody>
      </p:sp>
    </p:spTree>
    <p:extLst>
      <p:ext uri="{BB962C8B-B14F-4D97-AF65-F5344CB8AC3E}">
        <p14:creationId xmlns:p14="http://schemas.microsoft.com/office/powerpoint/2010/main" val="91503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BBEA8A-D68D-4AF7-BBA8-C82C96773FA8}" type="slidenum">
              <a:rPr lang="en-US" smtClean="0"/>
              <a:pPr>
                <a:defRPr/>
              </a:pPr>
              <a:t>11</a:t>
            </a:fld>
            <a:endParaRPr lang="en-US"/>
          </a:p>
        </p:txBody>
      </p:sp>
    </p:spTree>
    <p:extLst>
      <p:ext uri="{BB962C8B-B14F-4D97-AF65-F5344CB8AC3E}">
        <p14:creationId xmlns:p14="http://schemas.microsoft.com/office/powerpoint/2010/main" val="217445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6" name="Google Shape;16;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lstStyle>
            <a:lvl1pPr marR="0" lvl="0" algn="ctr">
              <a:lnSpc>
                <a:spcPct val="100000"/>
              </a:lnSpc>
              <a:spcBef>
                <a:spcPts val="640"/>
              </a:spcBef>
              <a:spcAft>
                <a:spcPts val="0"/>
              </a:spcAft>
              <a:buClr>
                <a:schemeClr val="dk1"/>
              </a:buClr>
              <a:buSzPts val="3200"/>
              <a:buFont typeface="Arial"/>
              <a:buNone/>
              <a:defRPr sz="3200" b="1" i="0" u="none" strike="noStrike" cap="none">
                <a:solidFill>
                  <a:schemeClr val="dk1"/>
                </a:solidFill>
                <a:latin typeface="Domine"/>
                <a:ea typeface="Domine"/>
                <a:cs typeface="Domine"/>
                <a:sym typeface="Domine"/>
              </a:defRPr>
            </a:lvl1pPr>
            <a:lvl2pPr marR="0" lvl="1" algn="ctr">
              <a:lnSpc>
                <a:spcPct val="100000"/>
              </a:lnSpc>
              <a:spcBef>
                <a:spcPts val="560"/>
              </a:spcBef>
              <a:spcAft>
                <a:spcPts val="0"/>
              </a:spcAft>
              <a:buClr>
                <a:srgbClr val="888888"/>
              </a:buClr>
              <a:buSzPts val="2800"/>
              <a:buFont typeface="Arial"/>
              <a:buNone/>
              <a:defRPr sz="2800" b="1" i="0" u="none" strike="noStrike" cap="none">
                <a:solidFill>
                  <a:srgbClr val="888888"/>
                </a:solidFill>
                <a:latin typeface="Lustria"/>
                <a:ea typeface="Lustria"/>
                <a:cs typeface="Lustria"/>
                <a:sym typeface="Lustria"/>
              </a:defRPr>
            </a:lvl2pPr>
            <a:lvl3pPr marR="0" lvl="2" algn="ctr">
              <a:lnSpc>
                <a:spcPct val="100000"/>
              </a:lnSpc>
              <a:spcBef>
                <a:spcPts val="480"/>
              </a:spcBef>
              <a:spcAft>
                <a:spcPts val="0"/>
              </a:spcAft>
              <a:buClr>
                <a:srgbClr val="888888"/>
              </a:buClr>
              <a:buSzPts val="2400"/>
              <a:buFont typeface="Arial"/>
              <a:buNone/>
              <a:defRPr sz="2400" b="1" i="0" u="none" strike="noStrike" cap="none">
                <a:solidFill>
                  <a:srgbClr val="888888"/>
                </a:solidFill>
                <a:latin typeface="Lustria"/>
                <a:ea typeface="Lustria"/>
                <a:cs typeface="Lustria"/>
                <a:sym typeface="Lustria"/>
              </a:defRPr>
            </a:lvl3pPr>
            <a:lvl4pPr marR="0" lvl="3" algn="ctr">
              <a:lnSpc>
                <a:spcPct val="100000"/>
              </a:lnSpc>
              <a:spcBef>
                <a:spcPts val="400"/>
              </a:spcBef>
              <a:spcAft>
                <a:spcPts val="0"/>
              </a:spcAft>
              <a:buClr>
                <a:srgbClr val="888888"/>
              </a:buClr>
              <a:buSzPts val="2000"/>
              <a:buFont typeface="Arial"/>
              <a:buNone/>
              <a:defRPr sz="2000" b="1" i="0" u="none" strike="noStrike" cap="none">
                <a:solidFill>
                  <a:srgbClr val="888888"/>
                </a:solidFill>
                <a:latin typeface="Lustria"/>
                <a:ea typeface="Lustria"/>
                <a:cs typeface="Lustria"/>
                <a:sym typeface="Lustria"/>
              </a:defRPr>
            </a:lvl4pPr>
            <a:lvl5pPr marR="0" lvl="4" algn="ctr">
              <a:lnSpc>
                <a:spcPct val="100000"/>
              </a:lnSpc>
              <a:spcBef>
                <a:spcPts val="400"/>
              </a:spcBef>
              <a:spcAft>
                <a:spcPts val="0"/>
              </a:spcAft>
              <a:buClr>
                <a:srgbClr val="888888"/>
              </a:buClr>
              <a:buSzPts val="2000"/>
              <a:buFont typeface="Arial"/>
              <a:buNone/>
              <a:defRPr sz="2000" b="1" i="0" u="none" strike="noStrike" cap="none">
                <a:solidFill>
                  <a:srgbClr val="888888"/>
                </a:solidFill>
                <a:latin typeface="Lustria"/>
                <a:ea typeface="Lustria"/>
                <a:cs typeface="Lustria"/>
                <a:sym typeface="Lustria"/>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19" name="Google Shape;19;p2"/>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211DC73-96FC-45AA-B801-2384A5A333C1}"/>
              </a:ext>
            </a:extLst>
          </p:cNvPr>
          <p:cNvSpPr>
            <a:spLocks noGrp="1"/>
          </p:cNvSpPr>
          <p:nvPr>
            <p:ph type="ftr" idx="10"/>
          </p:nvPr>
        </p:nvSpPr>
        <p:spPr/>
        <p:txBody>
          <a:bodyPr/>
          <a:lstStyle/>
          <a:p>
            <a:r>
              <a:rPr lang="en-US"/>
              <a:t>San José State University</a:t>
            </a:r>
          </a:p>
        </p:txBody>
      </p:sp>
      <p:sp>
        <p:nvSpPr>
          <p:cNvPr id="3" name="Slide Number Placeholder 2">
            <a:extLst>
              <a:ext uri="{FF2B5EF4-FFF2-40B4-BE49-F238E27FC236}">
                <a16:creationId xmlns:a16="http://schemas.microsoft.com/office/drawing/2014/main" id="{19A5A110-F818-4B2D-ADA9-DFEE13D39EF0}"/>
              </a:ext>
            </a:extLst>
          </p:cNvPr>
          <p:cNvSpPr>
            <a:spLocks noGrp="1"/>
          </p:cNvSpPr>
          <p:nvPr>
            <p:ph type="sldNum" idx="11"/>
          </p:nvPr>
        </p:nvSpPr>
        <p:spPr/>
        <p:txBody>
          <a:bodyPr/>
          <a:lstStyle/>
          <a:p>
            <a:pPr marL="0" lvl="0" indent="0" algn="l"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13285437"/>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p:nvPr/>
        </p:nvSpPr>
        <p:spPr>
          <a:xfrm>
            <a:off x="0" y="0"/>
            <a:ext cx="4294665" cy="6867268"/>
          </a:xfrm>
          <a:prstGeom prst="rect">
            <a:avLst/>
          </a:prstGeom>
          <a:gradFill>
            <a:gsLst>
              <a:gs pos="0">
                <a:srgbClr val="A5C0DD"/>
              </a:gs>
              <a:gs pos="100000">
                <a:srgbClr val="FFFFFF"/>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 name="Google Shape;22;p3" descr="tower 23% and fade.jpg"/>
          <p:cNvPicPr preferRelativeResize="0"/>
          <p:nvPr/>
        </p:nvPicPr>
        <p:blipFill rotWithShape="1">
          <a:blip r:embed="rId2">
            <a:alphaModFix/>
          </a:blip>
          <a:srcRect/>
          <a:stretch/>
        </p:blipFill>
        <p:spPr>
          <a:xfrm>
            <a:off x="4800600" y="0"/>
            <a:ext cx="4419600" cy="6858000"/>
          </a:xfrm>
          <a:prstGeom prst="rect">
            <a:avLst/>
          </a:prstGeom>
          <a:noFill/>
          <a:ln>
            <a:noFill/>
          </a:ln>
        </p:spPr>
      </p:pic>
      <p:sp>
        <p:nvSpPr>
          <p:cNvPr id="23" name="Google Shape;23;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17375E"/>
              </a:buClr>
              <a:buSzPts val="4400"/>
              <a:buFont typeface="Arial"/>
              <a:buNone/>
              <a:defRPr sz="4400" b="1" i="0" u="none" strike="noStrike" cap="none">
                <a:solidFill>
                  <a:srgbClr val="17375E"/>
                </a:solidFill>
                <a:latin typeface="Arial"/>
                <a:ea typeface="Arial"/>
                <a:cs typeface="Arial"/>
                <a:sym typeface="Aria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24" name="Google Shape;24;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Lustria"/>
                <a:ea typeface="Lustria"/>
                <a:cs typeface="Lustria"/>
                <a:sym typeface="Lustria"/>
              </a:defRPr>
            </a:lvl2pPr>
            <a:lvl3pPr marL="1371600" marR="0" lvl="2" indent="-381000" algn="l">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3pPr>
            <a:lvl4pPr marL="1828800" marR="0" lvl="3"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4pPr>
            <a:lvl5pPr marL="2286000" marR="0" lvl="4"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6" name="Google Shape;26;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cxnSp>
        <p:nvCxnSpPr>
          <p:cNvPr id="28" name="Google Shape;28;p4"/>
          <p:cNvCxnSpPr/>
          <p:nvPr/>
        </p:nvCxnSpPr>
        <p:spPr>
          <a:xfrm>
            <a:off x="609600" y="1447800"/>
            <a:ext cx="7848600" cy="0"/>
          </a:xfrm>
          <a:prstGeom prst="straightConnector1">
            <a:avLst/>
          </a:prstGeom>
          <a:noFill/>
          <a:ln w="57150" cap="flat" cmpd="sng">
            <a:solidFill>
              <a:srgbClr val="8439BD"/>
            </a:solidFill>
            <a:prstDash val="solid"/>
            <a:round/>
            <a:headEnd type="none" w="sm" len="sm"/>
            <a:tailEnd type="none" w="sm" len="sm"/>
          </a:ln>
          <a:effectLst>
            <a:outerShdw blurRad="40000" dist="23000" dir="5400000" rotWithShape="0">
              <a:srgbClr val="000000">
                <a:alpha val="34901"/>
              </a:srgbClr>
            </a:outerShdw>
          </a:effectLst>
        </p:spPr>
      </p:cxnSp>
      <p:sp>
        <p:nvSpPr>
          <p:cNvPr id="29" name="Google Shape;29;p4"/>
          <p:cNvSpPr txBox="1">
            <a:spLocks noGrp="1"/>
          </p:cNvSpPr>
          <p:nvPr>
            <p:ph type="title"/>
          </p:nvPr>
        </p:nvSpPr>
        <p:spPr>
          <a:xfrm>
            <a:off x="457200" y="228600"/>
            <a:ext cx="8229600" cy="11430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0" name="Google Shape;30;p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lvl="0" indent="-406400" algn="l">
              <a:lnSpc>
                <a:spcPct val="100000"/>
              </a:lnSpc>
              <a:spcBef>
                <a:spcPts val="640"/>
              </a:spcBef>
              <a:spcAft>
                <a:spcPts val="0"/>
              </a:spcAft>
              <a:buClr>
                <a:srgbClr val="0070C0"/>
              </a:buClr>
              <a:buSzPts val="2800"/>
              <a:buFont typeface="Noto Sans Symbols"/>
              <a:buChar char="⮚"/>
              <a:defRPr sz="2800"/>
            </a:lvl1pPr>
            <a:lvl2pPr marL="914400" lvl="1" indent="-381000" algn="l">
              <a:lnSpc>
                <a:spcPct val="100000"/>
              </a:lnSpc>
              <a:spcBef>
                <a:spcPts val="560"/>
              </a:spcBef>
              <a:spcAft>
                <a:spcPts val="0"/>
              </a:spcAft>
              <a:buClr>
                <a:srgbClr val="DC14B6"/>
              </a:buClr>
              <a:buSzPts val="2400"/>
              <a:buFont typeface="Noto Sans Symbols"/>
              <a:buChar char="▪"/>
              <a:defRPr sz="2400"/>
            </a:lvl2pPr>
            <a:lvl3pPr marL="1371600" lvl="2" indent="-355600" algn="l">
              <a:lnSpc>
                <a:spcPct val="100000"/>
              </a:lnSpc>
              <a:spcBef>
                <a:spcPts val="480"/>
              </a:spcBef>
              <a:spcAft>
                <a:spcPts val="0"/>
              </a:spcAft>
              <a:buClr>
                <a:srgbClr val="FFC000"/>
              </a:buClr>
              <a:buSzPts val="2000"/>
              <a:buChar char="•"/>
              <a:defRPr sz="2000"/>
            </a:lvl3pPr>
            <a:lvl4pPr marL="1828800" lvl="3" indent="-355600" algn="l">
              <a:lnSpc>
                <a:spcPct val="100000"/>
              </a:lnSpc>
              <a:spcBef>
                <a:spcPts val="400"/>
              </a:spcBef>
              <a:spcAft>
                <a:spcPts val="0"/>
              </a:spcAft>
              <a:buClr>
                <a:srgbClr val="0070C0"/>
              </a:buClr>
              <a:buSzPts val="2000"/>
              <a:buChar char="–"/>
              <a:defRPr/>
            </a:lvl4pPr>
            <a:lvl5pPr marL="2286000" lvl="4" indent="-355600" algn="l">
              <a:lnSpc>
                <a:spcPct val="100000"/>
              </a:lnSpc>
              <a:spcBef>
                <a:spcPts val="400"/>
              </a:spcBef>
              <a:spcAft>
                <a:spcPts val="0"/>
              </a:spcAft>
              <a:buClr>
                <a:srgbClr val="0070C0"/>
              </a:buClr>
              <a:buSzPts val="20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
        <p:nvSpPr>
          <p:cNvPr id="31" name="Google Shape;31;p4"/>
          <p:cNvSpPr txBox="1">
            <a:spLocks noGrp="1"/>
          </p:cNvSpPr>
          <p:nvPr>
            <p:ph type="ftr" idx="11"/>
          </p:nvPr>
        </p:nvSpPr>
        <p:spPr>
          <a:xfrm>
            <a:off x="381000" y="6324600"/>
            <a:ext cx="4419600" cy="320675"/>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Clr>
                <a:srgbClr val="44246E"/>
              </a:buClr>
              <a:buSzPts val="1200"/>
              <a:buFont typeface="Calibri"/>
              <a:buNone/>
              <a:defRPr>
                <a:solidFill>
                  <a:srgbClr val="44246E"/>
                </a:solidFill>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r>
              <a:rPr lang="en-US"/>
              <a:t>San José State University</a:t>
            </a:r>
            <a:endParaRPr/>
          </a:p>
        </p:txBody>
      </p:sp>
      <p:sp>
        <p:nvSpPr>
          <p:cNvPr id="32" name="Google Shape;32;p4"/>
          <p:cNvSpPr txBox="1">
            <a:spLocks noGrp="1"/>
          </p:cNvSpPr>
          <p:nvPr>
            <p:ph type="sldNum" idx="12"/>
          </p:nvPr>
        </p:nvSpPr>
        <p:spPr>
          <a:xfrm>
            <a:off x="839338" y="6368033"/>
            <a:ext cx="566166"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4" descr="SJSU Primary Mark" title="SJSU Primary Mark"/>
          <p:cNvSpPr txBox="1">
            <a:spLocks noGrp="1"/>
          </p:cNvSpPr>
          <p:nvPr>
            <p:ph type="body" idx="2"/>
          </p:nvPr>
        </p:nvSpPr>
        <p:spPr>
          <a:xfrm>
            <a:off x="5943600" y="6217920"/>
            <a:ext cx="2349470" cy="438912"/>
          </a:xfrm>
          <a:prstGeom prst="rect">
            <a:avLst/>
          </a:prstGeom>
          <a:blipFill rotWithShape="1">
            <a:blip r:embed="rId2">
              <a:alphaModFix/>
            </a:blip>
            <a:stretch>
              <a:fillRect/>
            </a:stretch>
          </a:blipFill>
          <a:ln>
            <a:noFill/>
          </a:ln>
        </p:spPr>
        <p:txBody>
          <a:bodyPr spcFirstLastPara="1" wrap="square" lIns="91425" tIns="91425" rIns="91425" bIns="91425" anchor="ctr" anchorCtr="0"/>
          <a:lstStyle>
            <a:lvl1pPr marL="457200" lvl="0" indent="-228600" algn="ctr">
              <a:lnSpc>
                <a:spcPct val="100000"/>
              </a:lnSpc>
              <a:spcBef>
                <a:spcPts val="640"/>
              </a:spcBef>
              <a:spcAft>
                <a:spcPts val="0"/>
              </a:spcAft>
              <a:buSzPts val="1400"/>
              <a:buFont typeface="Arial"/>
              <a:buNone/>
              <a:defRPr sz="1400">
                <a:solidFill>
                  <a:schemeClr val="lt1"/>
                </a:solidFill>
                <a:latin typeface="Arial"/>
                <a:ea typeface="Arial"/>
                <a:cs typeface="Arial"/>
                <a:sym typeface="Arial"/>
              </a:defRPr>
            </a:lvl1pPr>
            <a:lvl2pPr marL="914400" lvl="1" indent="-342900" algn="l">
              <a:lnSpc>
                <a:spcPct val="100000"/>
              </a:lnSpc>
              <a:spcBef>
                <a:spcPts val="560"/>
              </a:spcBef>
              <a:spcAft>
                <a:spcPts val="0"/>
              </a:spcAft>
              <a:buSzPts val="1800"/>
              <a:buChar char="–"/>
              <a:defRPr/>
            </a:lvl2pPr>
            <a:lvl3pPr marL="1371600" lvl="2" indent="-342900" algn="l">
              <a:lnSpc>
                <a:spcPct val="100000"/>
              </a:lnSpc>
              <a:spcBef>
                <a:spcPts val="48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SzPts val="1800"/>
              <a:buChar char="•"/>
              <a:defRPr/>
            </a:lvl6pPr>
            <a:lvl7pPr marL="3200400" lvl="6" indent="-342900" algn="l">
              <a:lnSpc>
                <a:spcPct val="100000"/>
              </a:lnSpc>
              <a:spcBef>
                <a:spcPts val="400"/>
              </a:spcBef>
              <a:spcAft>
                <a:spcPts val="0"/>
              </a:spcAft>
              <a:buSzPts val="1800"/>
              <a:buChar char="•"/>
              <a:defRPr/>
            </a:lvl7pPr>
            <a:lvl8pPr marL="3657600" lvl="7" indent="-342900" algn="l">
              <a:lnSpc>
                <a:spcPct val="100000"/>
              </a:lnSpc>
              <a:spcBef>
                <a:spcPts val="400"/>
              </a:spcBef>
              <a:spcAft>
                <a:spcPts val="0"/>
              </a:spcAft>
              <a:buSzPts val="1800"/>
              <a:buChar char="•"/>
              <a:defRPr/>
            </a:lvl8pPr>
            <a:lvl9pPr marL="4114800" lvl="8" indent="-342900" algn="l">
              <a:lnSpc>
                <a:spcPct val="100000"/>
              </a:lnSpc>
              <a:spcBef>
                <a:spcPts val="40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2" name="Google Shape;62;p9"/>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Lustria"/>
                <a:ea typeface="Lustria"/>
                <a:cs typeface="Lustria"/>
                <a:sym typeface="Lustria"/>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Lustria"/>
                <a:ea typeface="Lustria"/>
                <a:cs typeface="Lustria"/>
                <a:sym typeface="Lustria"/>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Lustria"/>
                <a:ea typeface="Lustria"/>
                <a:cs typeface="Lustria"/>
                <a:sym typeface="Lustria"/>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stria"/>
                <a:ea typeface="Lustria"/>
                <a:cs typeface="Lustria"/>
                <a:sym typeface="Lustria"/>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stria"/>
                <a:ea typeface="Lustria"/>
                <a:cs typeface="Lustria"/>
                <a:sym typeface="Lustria"/>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1pPr>
            <a:lvl2pPr marL="914400" marR="0" lvl="1"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2pPr>
            <a:lvl3pPr marL="1371600" marR="0" lvl="2" indent="-342900" algn="l">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Lustria"/>
                <a:ea typeface="Lustria"/>
                <a:cs typeface="Lustria"/>
                <a:sym typeface="Lustria"/>
              </a:defRPr>
            </a:lvl3pPr>
            <a:lvl4pPr marL="1828800" marR="0" lvl="3" indent="-330200" algn="l">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Lustria"/>
                <a:ea typeface="Lustria"/>
                <a:cs typeface="Lustria"/>
                <a:sym typeface="Lustria"/>
              </a:defRPr>
            </a:lvl4pPr>
            <a:lvl5pPr marL="2286000" marR="0" lvl="4" indent="-330200" algn="l">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Lustria"/>
                <a:ea typeface="Lustria"/>
                <a:cs typeface="Lustria"/>
                <a:sym typeface="Lustria"/>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Lustria"/>
                <a:ea typeface="Lustria"/>
                <a:cs typeface="Lustria"/>
                <a:sym typeface="Lustria"/>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Lustria"/>
                <a:ea typeface="Lustria"/>
                <a:cs typeface="Lustria"/>
                <a:sym typeface="Lustria"/>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Lustria"/>
                <a:ea typeface="Lustria"/>
                <a:cs typeface="Lustria"/>
                <a:sym typeface="Lustria"/>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stria"/>
                <a:ea typeface="Lustria"/>
                <a:cs typeface="Lustria"/>
                <a:sym typeface="Lustria"/>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stria"/>
                <a:ea typeface="Lustria"/>
                <a:cs typeface="Lustria"/>
                <a:sym typeface="Lustria"/>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lstStyle>
            <a:lvl1pPr marL="457200" marR="0" lvl="0" indent="-381000" algn="l">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1pPr>
            <a:lvl2pPr marL="914400" marR="0" lvl="1"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2pPr>
            <a:lvl3pPr marL="1371600" marR="0" lvl="2" indent="-342900" algn="l">
              <a:lnSpc>
                <a:spcPct val="100000"/>
              </a:lnSpc>
              <a:spcBef>
                <a:spcPts val="360"/>
              </a:spcBef>
              <a:spcAft>
                <a:spcPts val="0"/>
              </a:spcAft>
              <a:buClr>
                <a:schemeClr val="dk1"/>
              </a:buClr>
              <a:buSzPts val="1800"/>
              <a:buFont typeface="Arial"/>
              <a:buChar char="•"/>
              <a:defRPr sz="1800" b="1" i="0" u="none" strike="noStrike" cap="none">
                <a:solidFill>
                  <a:schemeClr val="dk1"/>
                </a:solidFill>
                <a:latin typeface="Lustria"/>
                <a:ea typeface="Lustria"/>
                <a:cs typeface="Lustria"/>
                <a:sym typeface="Lustria"/>
              </a:defRPr>
            </a:lvl3pPr>
            <a:lvl4pPr marL="1828800" marR="0" lvl="3" indent="-330200" algn="l">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Lustria"/>
                <a:ea typeface="Lustria"/>
                <a:cs typeface="Lustria"/>
                <a:sym typeface="Lustria"/>
              </a:defRPr>
            </a:lvl4pPr>
            <a:lvl5pPr marL="2286000" marR="0" lvl="4" indent="-330200" algn="l">
              <a:lnSpc>
                <a:spcPct val="100000"/>
              </a:lnSpc>
              <a:spcBef>
                <a:spcPts val="320"/>
              </a:spcBef>
              <a:spcAft>
                <a:spcPts val="0"/>
              </a:spcAft>
              <a:buClr>
                <a:schemeClr val="dk1"/>
              </a:buClr>
              <a:buSzPts val="1600"/>
              <a:buFont typeface="Arial"/>
              <a:buChar char="»"/>
              <a:defRPr sz="1600" b="1" i="0" u="none" strike="noStrike" cap="none">
                <a:solidFill>
                  <a:schemeClr val="dk1"/>
                </a:solidFill>
                <a:latin typeface="Lustria"/>
                <a:ea typeface="Lustria"/>
                <a:cs typeface="Lustria"/>
                <a:sym typeface="Lustria"/>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68" name="Google Shape;68;p9"/>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71" name="Google Shape;71;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73" name="Google Shape;73;p10"/>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0" name="Google Shape;80;p12"/>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1" i="0" u="none" strike="noStrike" cap="none">
                <a:solidFill>
                  <a:schemeClr val="dk1"/>
                </a:solidFill>
                <a:latin typeface="Lustria"/>
                <a:ea typeface="Lustria"/>
                <a:cs typeface="Lustria"/>
                <a:sym typeface="Lustria"/>
              </a:defRPr>
            </a:lvl1pPr>
            <a:lvl2pPr marL="914400" marR="0" lvl="1" indent="-406400" algn="l">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Lustria"/>
                <a:ea typeface="Lustria"/>
                <a:cs typeface="Lustria"/>
                <a:sym typeface="Lustria"/>
              </a:defRPr>
            </a:lvl2pPr>
            <a:lvl3pPr marL="1371600" marR="0" lvl="2" indent="-381000" algn="l">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3pPr>
            <a:lvl4pPr marL="1828800" marR="0" lvl="3"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4pPr>
            <a:lvl5pPr marL="2286000" marR="0" lvl="4"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1" i="0" u="none" strike="noStrike" cap="none">
                <a:solidFill>
                  <a:schemeClr val="dk1"/>
                </a:solidFill>
                <a:latin typeface="Lustria"/>
                <a:ea typeface="Lustria"/>
                <a:cs typeface="Lustria"/>
                <a:sym typeface="Lustria"/>
              </a:defRPr>
            </a:lvl1pPr>
            <a:lvl2pPr marL="914400" marR="0" lvl="1"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Lustria"/>
                <a:ea typeface="Lustria"/>
                <a:cs typeface="Lustria"/>
                <a:sym typeface="Lustria"/>
              </a:defRPr>
            </a:lvl2pPr>
            <a:lvl3pPr marL="1371600" marR="0" lvl="2" indent="-228600" algn="l">
              <a:lnSpc>
                <a:spcPct val="100000"/>
              </a:lnSpc>
              <a:spcBef>
                <a:spcPts val="200"/>
              </a:spcBef>
              <a:spcAft>
                <a:spcPts val="0"/>
              </a:spcAft>
              <a:buClr>
                <a:schemeClr val="dk1"/>
              </a:buClr>
              <a:buSzPts val="1000"/>
              <a:buFont typeface="Arial"/>
              <a:buNone/>
              <a:defRPr sz="1000" b="1" i="0" u="none" strike="noStrike" cap="none">
                <a:solidFill>
                  <a:schemeClr val="dk1"/>
                </a:solidFill>
                <a:latin typeface="Lustria"/>
                <a:ea typeface="Lustria"/>
                <a:cs typeface="Lustria"/>
                <a:sym typeface="Lustria"/>
              </a:defRPr>
            </a:lvl3pPr>
            <a:lvl4pPr marL="1828800" marR="0" lvl="3" indent="-228600" algn="l">
              <a:lnSpc>
                <a:spcPct val="100000"/>
              </a:lnSpc>
              <a:spcBef>
                <a:spcPts val="180"/>
              </a:spcBef>
              <a:spcAft>
                <a:spcPts val="0"/>
              </a:spcAft>
              <a:buClr>
                <a:schemeClr val="dk1"/>
              </a:buClr>
              <a:buSzPts val="900"/>
              <a:buFont typeface="Arial"/>
              <a:buNone/>
              <a:defRPr sz="900" b="1" i="0" u="none" strike="noStrike" cap="none">
                <a:solidFill>
                  <a:schemeClr val="dk1"/>
                </a:solidFill>
                <a:latin typeface="Lustria"/>
                <a:ea typeface="Lustria"/>
                <a:cs typeface="Lustria"/>
                <a:sym typeface="Lustria"/>
              </a:defRPr>
            </a:lvl4pPr>
            <a:lvl5pPr marL="2286000" marR="0" lvl="4" indent="-228600" algn="l">
              <a:lnSpc>
                <a:spcPct val="100000"/>
              </a:lnSpc>
              <a:spcBef>
                <a:spcPts val="180"/>
              </a:spcBef>
              <a:spcAft>
                <a:spcPts val="0"/>
              </a:spcAft>
              <a:buClr>
                <a:schemeClr val="dk1"/>
              </a:buClr>
              <a:buSzPts val="900"/>
              <a:buFont typeface="Arial"/>
              <a:buNone/>
              <a:defRPr sz="900" b="1" i="0" u="none" strike="noStrike" cap="none">
                <a:solidFill>
                  <a:schemeClr val="dk1"/>
                </a:solidFill>
                <a:latin typeface="Lustria"/>
                <a:ea typeface="Lustria"/>
                <a:cs typeface="Lustria"/>
                <a:sym typeface="Lustria"/>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84" name="Google Shape;84;p12"/>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87" name="Google Shape;87;p13"/>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lstStyle>
            <a:lvl1pPr marR="0" lvl="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Lustria"/>
                <a:ea typeface="Lustria"/>
                <a:cs typeface="Lustria"/>
                <a:sym typeface="Lustria"/>
              </a:defRPr>
            </a:lvl1pPr>
            <a:lvl2pPr marR="0" lvl="1" algn="l" rtl="0">
              <a:lnSpc>
                <a:spcPct val="100000"/>
              </a:lnSpc>
              <a:spcBef>
                <a:spcPts val="560"/>
              </a:spcBef>
              <a:spcAft>
                <a:spcPts val="0"/>
              </a:spcAft>
              <a:buClr>
                <a:schemeClr val="dk1"/>
              </a:buClr>
              <a:buSzPts val="2800"/>
              <a:buFont typeface="Arial"/>
              <a:buNone/>
              <a:defRPr sz="2800" b="1" i="0" u="none" strike="noStrike" cap="none">
                <a:solidFill>
                  <a:schemeClr val="dk1"/>
                </a:solidFill>
                <a:latin typeface="Lustria"/>
                <a:ea typeface="Lustria"/>
                <a:cs typeface="Lustria"/>
                <a:sym typeface="Lustria"/>
              </a:defRPr>
            </a:lvl2pPr>
            <a:lvl3pPr marR="0" lvl="2"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Lustria"/>
                <a:ea typeface="Lustria"/>
                <a:cs typeface="Lustria"/>
                <a:sym typeface="Lustria"/>
              </a:defRPr>
            </a:lvl3pPr>
            <a:lvl4pPr marR="0" lvl="3"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Lustria"/>
                <a:ea typeface="Lustria"/>
                <a:cs typeface="Lustria"/>
                <a:sym typeface="Lustria"/>
              </a:defRPr>
            </a:lvl4pPr>
            <a:lvl5pPr marR="0" lvl="4"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Lustria"/>
                <a:ea typeface="Lustria"/>
                <a:cs typeface="Lustria"/>
                <a:sym typeface="Lustri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lstStyle>
            <a:lvl1pPr marL="457200" marR="0" lvl="0" indent="-228600" algn="l">
              <a:lnSpc>
                <a:spcPct val="100000"/>
              </a:lnSpc>
              <a:spcBef>
                <a:spcPts val="280"/>
              </a:spcBef>
              <a:spcAft>
                <a:spcPts val="0"/>
              </a:spcAft>
              <a:buClr>
                <a:schemeClr val="dk1"/>
              </a:buClr>
              <a:buSzPts val="1400"/>
              <a:buFont typeface="Arial"/>
              <a:buNone/>
              <a:defRPr sz="1400" b="1" i="0" u="none" strike="noStrike" cap="none">
                <a:solidFill>
                  <a:schemeClr val="dk1"/>
                </a:solidFill>
                <a:latin typeface="Lustria"/>
                <a:ea typeface="Lustria"/>
                <a:cs typeface="Lustria"/>
                <a:sym typeface="Lustria"/>
              </a:defRPr>
            </a:lvl1pPr>
            <a:lvl2pPr marL="914400" marR="0" lvl="1" indent="-228600" algn="l">
              <a:lnSpc>
                <a:spcPct val="100000"/>
              </a:lnSpc>
              <a:spcBef>
                <a:spcPts val="240"/>
              </a:spcBef>
              <a:spcAft>
                <a:spcPts val="0"/>
              </a:spcAft>
              <a:buClr>
                <a:schemeClr val="dk1"/>
              </a:buClr>
              <a:buSzPts val="1200"/>
              <a:buFont typeface="Arial"/>
              <a:buNone/>
              <a:defRPr sz="1200" b="1" i="0" u="none" strike="noStrike" cap="none">
                <a:solidFill>
                  <a:schemeClr val="dk1"/>
                </a:solidFill>
                <a:latin typeface="Lustria"/>
                <a:ea typeface="Lustria"/>
                <a:cs typeface="Lustria"/>
                <a:sym typeface="Lustria"/>
              </a:defRPr>
            </a:lvl2pPr>
            <a:lvl3pPr marL="1371600" marR="0" lvl="2" indent="-228600" algn="l">
              <a:lnSpc>
                <a:spcPct val="100000"/>
              </a:lnSpc>
              <a:spcBef>
                <a:spcPts val="200"/>
              </a:spcBef>
              <a:spcAft>
                <a:spcPts val="0"/>
              </a:spcAft>
              <a:buClr>
                <a:schemeClr val="dk1"/>
              </a:buClr>
              <a:buSzPts val="1000"/>
              <a:buFont typeface="Arial"/>
              <a:buNone/>
              <a:defRPr sz="1000" b="1" i="0" u="none" strike="noStrike" cap="none">
                <a:solidFill>
                  <a:schemeClr val="dk1"/>
                </a:solidFill>
                <a:latin typeface="Lustria"/>
                <a:ea typeface="Lustria"/>
                <a:cs typeface="Lustria"/>
                <a:sym typeface="Lustria"/>
              </a:defRPr>
            </a:lvl3pPr>
            <a:lvl4pPr marL="1828800" marR="0" lvl="3" indent="-228600" algn="l">
              <a:lnSpc>
                <a:spcPct val="100000"/>
              </a:lnSpc>
              <a:spcBef>
                <a:spcPts val="180"/>
              </a:spcBef>
              <a:spcAft>
                <a:spcPts val="0"/>
              </a:spcAft>
              <a:buClr>
                <a:schemeClr val="dk1"/>
              </a:buClr>
              <a:buSzPts val="900"/>
              <a:buFont typeface="Arial"/>
              <a:buNone/>
              <a:defRPr sz="900" b="1" i="0" u="none" strike="noStrike" cap="none">
                <a:solidFill>
                  <a:schemeClr val="dk1"/>
                </a:solidFill>
                <a:latin typeface="Lustria"/>
                <a:ea typeface="Lustria"/>
                <a:cs typeface="Lustria"/>
                <a:sym typeface="Lustria"/>
              </a:defRPr>
            </a:lvl4pPr>
            <a:lvl5pPr marL="2286000" marR="0" lvl="4" indent="-228600" algn="l">
              <a:lnSpc>
                <a:spcPct val="100000"/>
              </a:lnSpc>
              <a:spcBef>
                <a:spcPts val="180"/>
              </a:spcBef>
              <a:spcAft>
                <a:spcPts val="0"/>
              </a:spcAft>
              <a:buClr>
                <a:schemeClr val="dk1"/>
              </a:buClr>
              <a:buSzPts val="900"/>
              <a:buFont typeface="Arial"/>
              <a:buNone/>
              <a:defRPr sz="900" b="1" i="0" u="none" strike="noStrike" cap="none">
                <a:solidFill>
                  <a:schemeClr val="dk1"/>
                </a:solidFill>
                <a:latin typeface="Lustria"/>
                <a:ea typeface="Lustria"/>
                <a:cs typeface="Lustria"/>
                <a:sym typeface="Lustria"/>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91" name="Google Shape;91;p13"/>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94" name="Google Shape;94;p14"/>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1" i="0" u="none" strike="noStrike" cap="none">
                <a:solidFill>
                  <a:schemeClr val="dk1"/>
                </a:solidFill>
                <a:latin typeface="Lustria"/>
                <a:ea typeface="Lustria"/>
                <a:cs typeface="Lustria"/>
                <a:sym typeface="Lustria"/>
              </a:defRPr>
            </a:lvl1pPr>
            <a:lvl2pPr marL="914400" marR="0" lvl="1" indent="-406400" algn="l">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Lustria"/>
                <a:ea typeface="Lustria"/>
                <a:cs typeface="Lustria"/>
                <a:sym typeface="Lustria"/>
              </a:defRPr>
            </a:lvl2pPr>
            <a:lvl3pPr marL="1371600" marR="0" lvl="2" indent="-381000" algn="l">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3pPr>
            <a:lvl4pPr marL="1828800" marR="0" lvl="3"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4pPr>
            <a:lvl5pPr marL="2286000" marR="0" lvl="4"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Google Shape;95;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97" name="Google Shape;97;p14"/>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100" name="Google Shape;100;p15"/>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lstStyle>
            <a:lvl1pPr marL="457200" marR="0" lvl="0" indent="-431800" algn="l">
              <a:lnSpc>
                <a:spcPct val="100000"/>
              </a:lnSpc>
              <a:spcBef>
                <a:spcPts val="640"/>
              </a:spcBef>
              <a:spcAft>
                <a:spcPts val="0"/>
              </a:spcAft>
              <a:buClr>
                <a:schemeClr val="dk1"/>
              </a:buClr>
              <a:buSzPts val="3200"/>
              <a:buFont typeface="Arial"/>
              <a:buChar char="•"/>
              <a:defRPr sz="3200" b="1" i="0" u="none" strike="noStrike" cap="none">
                <a:solidFill>
                  <a:schemeClr val="dk1"/>
                </a:solidFill>
                <a:latin typeface="Lustria"/>
                <a:ea typeface="Lustria"/>
                <a:cs typeface="Lustria"/>
                <a:sym typeface="Lustria"/>
              </a:defRPr>
            </a:lvl1pPr>
            <a:lvl2pPr marL="914400" marR="0" lvl="1" indent="-406400" algn="l">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Lustria"/>
                <a:ea typeface="Lustria"/>
                <a:cs typeface="Lustria"/>
                <a:sym typeface="Lustria"/>
              </a:defRPr>
            </a:lvl2pPr>
            <a:lvl3pPr marL="1371600" marR="0" lvl="2" indent="-381000" algn="l">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3pPr>
            <a:lvl4pPr marL="1828800" marR="0" lvl="3"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4pPr>
            <a:lvl5pPr marL="2286000" marR="0" lvl="4" indent="-355600" algn="l">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Clr>
                <a:srgbClr val="888888"/>
              </a:buClr>
              <a:buSzPts val="1200"/>
              <a:buFont typeface="Calibri"/>
              <a:buNone/>
              <a:defRPr sz="1200">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103" name="Google Shape;103;p15"/>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1" i="0" u="none" strike="noStrike" cap="none">
                <a:solidFill>
                  <a:schemeClr val="dk1"/>
                </a:solidFill>
                <a:latin typeface="Lustria"/>
                <a:ea typeface="Lustria"/>
                <a:cs typeface="Lustria"/>
                <a:sym typeface="Lustria"/>
              </a:defRPr>
            </a:lvl1pPr>
            <a:lvl2pPr marL="914400" marR="0" lvl="1" indent="-406400" algn="l" rtl="0">
              <a:lnSpc>
                <a:spcPct val="100000"/>
              </a:lnSpc>
              <a:spcBef>
                <a:spcPts val="560"/>
              </a:spcBef>
              <a:spcAft>
                <a:spcPts val="0"/>
              </a:spcAft>
              <a:buClr>
                <a:schemeClr val="dk1"/>
              </a:buClr>
              <a:buSzPts val="2800"/>
              <a:buFont typeface="Arial"/>
              <a:buChar char="–"/>
              <a:defRPr sz="2800" b="1" i="0" u="none" strike="noStrike" cap="none">
                <a:solidFill>
                  <a:schemeClr val="dk1"/>
                </a:solidFill>
                <a:latin typeface="Lustria"/>
                <a:ea typeface="Lustria"/>
                <a:cs typeface="Lustria"/>
                <a:sym typeface="Lustria"/>
              </a:defRPr>
            </a:lvl2pPr>
            <a:lvl3pPr marL="1371600" marR="0" lvl="2" indent="-381000" algn="l" rtl="0">
              <a:lnSpc>
                <a:spcPct val="100000"/>
              </a:lnSpc>
              <a:spcBef>
                <a:spcPts val="480"/>
              </a:spcBef>
              <a:spcAft>
                <a:spcPts val="0"/>
              </a:spcAft>
              <a:buClr>
                <a:schemeClr val="dk1"/>
              </a:buClr>
              <a:buSzPts val="2400"/>
              <a:buFont typeface="Arial"/>
              <a:buChar char="•"/>
              <a:defRPr sz="2400" b="1" i="0" u="none" strike="noStrike" cap="none">
                <a:solidFill>
                  <a:schemeClr val="dk1"/>
                </a:solidFill>
                <a:latin typeface="Lustria"/>
                <a:ea typeface="Lustria"/>
                <a:cs typeface="Lustria"/>
                <a:sym typeface="Lustria"/>
              </a:defRPr>
            </a:lvl3pPr>
            <a:lvl4pPr marL="1828800" marR="0" lvl="3"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4pPr>
            <a:lvl5pPr marL="2286000" marR="0" lvl="4" indent="-355600" algn="l" rtl="0">
              <a:lnSpc>
                <a:spcPct val="100000"/>
              </a:lnSpc>
              <a:spcBef>
                <a:spcPts val="400"/>
              </a:spcBef>
              <a:spcAft>
                <a:spcPts val="0"/>
              </a:spcAft>
              <a:buClr>
                <a:schemeClr val="dk1"/>
              </a:buClr>
              <a:buSzPts val="2000"/>
              <a:buFont typeface="Arial"/>
              <a:buChar char="»"/>
              <a:defRPr sz="2000" b="1" i="0" u="none" strike="noStrike" cap="none">
                <a:solidFill>
                  <a:schemeClr val="dk1"/>
                </a:solidFill>
                <a:latin typeface="Lustria"/>
                <a:ea typeface="Lustria"/>
                <a:cs typeface="Lustria"/>
                <a:sym typeface="Lustri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r>
              <a:rPr lang="en-US"/>
              <a:t>San José State University</a:t>
            </a:r>
            <a:endParaRPr/>
          </a:p>
        </p:txBody>
      </p:sp>
      <p:sp>
        <p:nvSpPr>
          <p:cNvPr id="13" name="Google Shape;13;p1"/>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60" r:id="rId8"/>
    <p:sldLayoutId id="2147483661" r:id="rId9"/>
    <p:sldLayoutId id="2147483663" r:id="rId10"/>
  </p:sldLayoutIdLst>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6.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hyperlink" Target="http://www.sjsu.edu/specialed/" TargetMode="External"/><Relationship Id="rId3" Type="http://schemas.openxmlformats.org/officeDocument/2006/relationships/notesSlide" Target="../notesSlides/notesSlide18.xml"/><Relationship Id="rId7" Type="http://schemas.openxmlformats.org/officeDocument/2006/relationships/hyperlink" Target="http://www.sjsu.edu/people/andrea.golloher/" TargetMode="Externa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hyperlink" Target="mailto:Elizabeth.Tu@sjsu.edu" TargetMode="External"/><Relationship Id="rId5" Type="http://schemas.openxmlformats.org/officeDocument/2006/relationships/hyperlink" Target="http://www.sjsu.edu/cfd/" TargetMode="External"/><Relationship Id="rId4" Type="http://schemas.openxmlformats.org/officeDocument/2006/relationships/hyperlink" Target="http://www.sjsu.edu/people/elizabeth.tu/"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hyperlink" Target="http://www.sjsu.edu/accessibility/instructional-material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3.xml"/><Relationship Id="rId7" Type="http://schemas.openxmlformats.org/officeDocument/2006/relationships/slide" Target="slide2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slide" Target="slide17.xml"/><Relationship Id="rId5" Type="http://schemas.openxmlformats.org/officeDocument/2006/relationships/slide" Target="slide14.xml"/><Relationship Id="rId4" Type="http://schemas.openxmlformats.org/officeDocument/2006/relationships/slide" Target="slide8.xml"/><Relationship Id="rId9" Type="http://schemas.openxmlformats.org/officeDocument/2006/relationships/slide" Target="slide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hyperlink" Target="http://iea.sjsu.edu/" TargetMode="Externa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slide" Target="slide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slide" Target="slide3.xml"/><Relationship Id="rId5" Type="http://schemas.openxmlformats.org/officeDocument/2006/relationships/hyperlink" Target="https://nces.ed.gov/fastfacts/display.asp?id=60" TargetMode="External"/><Relationship Id="rId4" Type="http://schemas.openxmlformats.org/officeDocument/2006/relationships/hyperlink" Target="https://www.census.gov/newsroom/releases/archives/miscellaneous/cb12-134.html"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6" descr="towerhall_towerlawn fade.jpg"/>
          <p:cNvPicPr preferRelativeResize="0"/>
          <p:nvPr/>
        </p:nvPicPr>
        <p:blipFill rotWithShape="1">
          <a:blip r:embed="rId4">
            <a:alphaModFix/>
          </a:blip>
          <a:srcRect/>
          <a:stretch/>
        </p:blipFill>
        <p:spPr>
          <a:xfrm>
            <a:off x="-450613" y="0"/>
            <a:ext cx="7043143" cy="6858000"/>
          </a:xfrm>
          <a:prstGeom prst="rect">
            <a:avLst/>
          </a:prstGeom>
          <a:noFill/>
          <a:ln>
            <a:noFill/>
          </a:ln>
        </p:spPr>
      </p:pic>
      <p:sp>
        <p:nvSpPr>
          <p:cNvPr id="109" name="Google Shape;109;p16"/>
          <p:cNvSpPr txBox="1">
            <a:spLocks noGrp="1"/>
          </p:cNvSpPr>
          <p:nvPr>
            <p:ph type="subTitle" idx="1"/>
          </p:nvPr>
        </p:nvSpPr>
        <p:spPr>
          <a:xfrm>
            <a:off x="4300613" y="3236850"/>
            <a:ext cx="4843387" cy="232455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500"/>
              <a:buFont typeface="Arial"/>
              <a:buNone/>
            </a:pPr>
            <a:r>
              <a:rPr lang="en-US" sz="2000" b="1" i="0" u="none" strike="noStrike" cap="none" dirty="0">
                <a:solidFill>
                  <a:schemeClr val="dk1"/>
                </a:solidFill>
                <a:latin typeface="+mj-lt"/>
                <a:ea typeface="Arial"/>
                <a:cs typeface="Arial"/>
                <a:sym typeface="Arial"/>
              </a:rPr>
              <a:t>Elizabeth Tu, </a:t>
            </a:r>
          </a:p>
          <a:p>
            <a:pPr marL="0" marR="0" lvl="0" indent="0" algn="r" rtl="0">
              <a:lnSpc>
                <a:spcPct val="100000"/>
              </a:lnSpc>
              <a:spcBef>
                <a:spcPts val="0"/>
              </a:spcBef>
              <a:spcAft>
                <a:spcPts val="0"/>
              </a:spcAft>
              <a:buClr>
                <a:schemeClr val="dk1"/>
              </a:buClr>
              <a:buSzPts val="500"/>
              <a:buFont typeface="Arial"/>
              <a:buNone/>
            </a:pPr>
            <a:r>
              <a:rPr lang="en-US" sz="2000" b="1" i="0" u="none" strike="noStrike" cap="none" dirty="0">
                <a:solidFill>
                  <a:schemeClr val="dk1"/>
                </a:solidFill>
                <a:latin typeface="+mj-lt"/>
                <a:ea typeface="Arial"/>
                <a:cs typeface="Arial"/>
                <a:sym typeface="Arial"/>
              </a:rPr>
              <a:t>Andrea </a:t>
            </a:r>
            <a:r>
              <a:rPr lang="en-US" sz="2000" b="1" i="0" u="none" strike="noStrike" cap="none" dirty="0" err="1">
                <a:solidFill>
                  <a:schemeClr val="dk1"/>
                </a:solidFill>
                <a:latin typeface="+mj-lt"/>
                <a:ea typeface="Arial"/>
                <a:cs typeface="Arial"/>
                <a:sym typeface="Arial"/>
              </a:rPr>
              <a:t>Golloher</a:t>
            </a:r>
            <a:r>
              <a:rPr lang="en-US" sz="2000" b="1" i="0" u="none" strike="noStrike" cap="none" dirty="0">
                <a:solidFill>
                  <a:schemeClr val="dk1"/>
                </a:solidFill>
                <a:latin typeface="+mj-lt"/>
                <a:ea typeface="Arial"/>
                <a:cs typeface="Arial"/>
                <a:sym typeface="Arial"/>
              </a:rPr>
              <a:t> and </a:t>
            </a:r>
          </a:p>
          <a:p>
            <a:pPr marL="0" marR="0" lvl="0" indent="0" algn="r" rtl="0">
              <a:lnSpc>
                <a:spcPct val="100000"/>
              </a:lnSpc>
              <a:spcBef>
                <a:spcPts val="0"/>
              </a:spcBef>
              <a:spcAft>
                <a:spcPts val="0"/>
              </a:spcAft>
              <a:buClr>
                <a:schemeClr val="dk1"/>
              </a:buClr>
              <a:buSzPts val="500"/>
              <a:buFont typeface="Arial"/>
              <a:buNone/>
            </a:pPr>
            <a:r>
              <a:rPr lang="en-US" sz="2000" b="1" i="0" u="none" strike="noStrike" cap="none" dirty="0">
                <a:solidFill>
                  <a:schemeClr val="dk1"/>
                </a:solidFill>
                <a:latin typeface="+mj-lt"/>
                <a:ea typeface="Arial"/>
                <a:cs typeface="Arial"/>
                <a:sym typeface="Arial"/>
              </a:rPr>
              <a:t>Matthew Love</a:t>
            </a:r>
            <a:endParaRPr sz="2000" b="1" i="0" u="none" strike="noStrike" cap="none" dirty="0">
              <a:solidFill>
                <a:schemeClr val="dk1"/>
              </a:solidFill>
              <a:latin typeface="+mj-lt"/>
              <a:ea typeface="Arial"/>
              <a:cs typeface="Arial"/>
              <a:sym typeface="Arial"/>
            </a:endParaRPr>
          </a:p>
          <a:p>
            <a:pPr marL="0" marR="0" lvl="0" indent="0" algn="r" rtl="0">
              <a:lnSpc>
                <a:spcPct val="100000"/>
              </a:lnSpc>
              <a:spcBef>
                <a:spcPts val="400"/>
              </a:spcBef>
              <a:spcAft>
                <a:spcPts val="0"/>
              </a:spcAft>
              <a:buClr>
                <a:schemeClr val="dk1"/>
              </a:buClr>
              <a:buSzPts val="500"/>
              <a:buFont typeface="Arial"/>
              <a:buNone/>
            </a:pPr>
            <a:r>
              <a:rPr lang="en-US" sz="2000" b="1" i="0" u="none" strike="noStrike" cap="none" dirty="0">
                <a:solidFill>
                  <a:schemeClr val="dk1"/>
                </a:solidFill>
                <a:latin typeface="+mj-lt"/>
                <a:ea typeface="Arial"/>
                <a:cs typeface="Arial"/>
                <a:sym typeface="Arial"/>
              </a:rPr>
              <a:t>San José State University </a:t>
            </a:r>
            <a:endParaRPr dirty="0">
              <a:latin typeface="+mj-lt"/>
            </a:endParaRPr>
          </a:p>
          <a:p>
            <a:pPr marL="0" marR="0" lvl="0" indent="0" algn="r" rtl="0">
              <a:lnSpc>
                <a:spcPct val="100000"/>
              </a:lnSpc>
              <a:spcBef>
                <a:spcPts val="400"/>
              </a:spcBef>
              <a:spcAft>
                <a:spcPts val="0"/>
              </a:spcAft>
              <a:buClr>
                <a:schemeClr val="dk1"/>
              </a:buClr>
              <a:buSzPts val="500"/>
              <a:buFont typeface="Arial"/>
              <a:buNone/>
            </a:pPr>
            <a:r>
              <a:rPr lang="en-US" sz="2000" b="1" i="0" u="none" strike="noStrike" cap="none" dirty="0">
                <a:solidFill>
                  <a:schemeClr val="dk1"/>
                </a:solidFill>
                <a:latin typeface="+mj-lt"/>
                <a:ea typeface="Arial"/>
                <a:cs typeface="Arial"/>
                <a:sym typeface="Arial"/>
              </a:rPr>
              <a:t>August 7, 2019</a:t>
            </a:r>
            <a:endParaRPr sz="2000" b="1" i="0" u="none" strike="noStrike" cap="none" dirty="0">
              <a:solidFill>
                <a:schemeClr val="dk1"/>
              </a:solidFill>
              <a:latin typeface="+mj-lt"/>
              <a:ea typeface="Arial"/>
              <a:cs typeface="Arial"/>
              <a:sym typeface="Arial"/>
            </a:endParaRPr>
          </a:p>
          <a:p>
            <a:pPr marL="0" marR="0" lvl="0" indent="0" algn="r" rtl="0">
              <a:lnSpc>
                <a:spcPct val="100000"/>
              </a:lnSpc>
              <a:spcBef>
                <a:spcPts val="400"/>
              </a:spcBef>
              <a:spcAft>
                <a:spcPts val="0"/>
              </a:spcAft>
              <a:buClr>
                <a:schemeClr val="dk1"/>
              </a:buClr>
              <a:buSzPts val="500"/>
              <a:buFont typeface="Arial"/>
              <a:buNone/>
            </a:pPr>
            <a:endParaRPr sz="2000" b="1" i="0" u="none" strike="noStrike" cap="none" dirty="0">
              <a:solidFill>
                <a:schemeClr val="dk1"/>
              </a:solidFill>
              <a:latin typeface="+mj-lt"/>
              <a:ea typeface="Arial"/>
              <a:cs typeface="Arial"/>
              <a:sym typeface="Arial"/>
            </a:endParaRPr>
          </a:p>
          <a:p>
            <a:pPr marL="0" marR="0" lvl="0" indent="0" algn="r" rtl="0">
              <a:lnSpc>
                <a:spcPct val="100000"/>
              </a:lnSpc>
              <a:spcBef>
                <a:spcPts val="360"/>
              </a:spcBef>
              <a:spcAft>
                <a:spcPts val="0"/>
              </a:spcAft>
              <a:buClr>
                <a:srgbClr val="17375E"/>
              </a:buClr>
              <a:buSzPts val="450"/>
              <a:buFont typeface="Arial"/>
              <a:buNone/>
            </a:pPr>
            <a:r>
              <a:rPr lang="en-US" sz="1800" dirty="0">
                <a:solidFill>
                  <a:srgbClr val="17375E"/>
                </a:solidFill>
                <a:latin typeface="+mj-lt"/>
                <a:ea typeface="Arial"/>
                <a:cs typeface="Arial"/>
                <a:sym typeface="Arial"/>
              </a:rPr>
              <a:t>The 5</a:t>
            </a:r>
            <a:r>
              <a:rPr lang="en-US" sz="1800" b="1" u="none" strike="noStrike" cap="none" dirty="0">
                <a:solidFill>
                  <a:srgbClr val="17375E"/>
                </a:solidFill>
                <a:latin typeface="+mj-lt"/>
                <a:ea typeface="Arial"/>
                <a:cs typeface="Arial"/>
                <a:sym typeface="Arial"/>
              </a:rPr>
              <a:t>th Annual CAST UDL Symposium</a:t>
            </a:r>
            <a:endParaRPr sz="1800" b="1" u="none" strike="noStrike" cap="none" dirty="0">
              <a:solidFill>
                <a:srgbClr val="17375E"/>
              </a:solidFill>
              <a:latin typeface="+mj-lt"/>
              <a:ea typeface="Arial"/>
              <a:cs typeface="Arial"/>
              <a:sym typeface="Arial"/>
            </a:endParaRPr>
          </a:p>
        </p:txBody>
      </p:sp>
      <p:sp>
        <p:nvSpPr>
          <p:cNvPr id="110" name="Google Shape;110;p16"/>
          <p:cNvSpPr txBox="1">
            <a:spLocks noGrp="1"/>
          </p:cNvSpPr>
          <p:nvPr>
            <p:ph type="ctrTitle"/>
          </p:nvPr>
        </p:nvSpPr>
        <p:spPr>
          <a:xfrm>
            <a:off x="2400300" y="0"/>
            <a:ext cx="6595576" cy="3360419"/>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100"/>
              <a:buNone/>
            </a:pPr>
            <a:r>
              <a:rPr lang="en-US" sz="4200" dirty="0">
                <a:latin typeface="+mj-lt"/>
              </a:rPr>
              <a:t>Expanding Accessibility in Higher Education: Engaging all Students for Success</a:t>
            </a:r>
            <a:endParaRPr sz="4200" i="0" u="none" strike="noStrike" cap="none" dirty="0">
              <a:solidFill>
                <a:schemeClr val="dk1"/>
              </a:solidFill>
              <a:latin typeface="+mj-lt"/>
              <a:sym typeface="Arial"/>
            </a:endParaRPr>
          </a:p>
        </p:txBody>
      </p:sp>
      <p:pic>
        <p:nvPicPr>
          <p:cNvPr id="3074" name="Picture 2" descr="Round green navigation button used to begin the slideshow. &#10;&#10;">
            <a:hlinkClick r:id="" action="ppaction://hlinkshowjump?jump=nextslide"/>
            <a:extLst>
              <a:ext uri="{FF2B5EF4-FFF2-40B4-BE49-F238E27FC236}">
                <a16:creationId xmlns:a16="http://schemas.microsoft.com/office/drawing/2014/main" id="{F20A5592-7F59-2643-8E52-8A4C29D6E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5772" y="5561404"/>
            <a:ext cx="1485707" cy="11890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237" y="415635"/>
            <a:ext cx="6483927" cy="1002001"/>
          </a:xfrm>
        </p:spPr>
        <p:txBody>
          <a:bodyPr>
            <a:normAutofit fontScale="90000"/>
          </a:bodyPr>
          <a:lstStyle/>
          <a:p>
            <a:r>
              <a:rPr lang="en-US" dirty="0"/>
              <a:t>Student Disclosure Issue</a:t>
            </a:r>
          </a:p>
        </p:txBody>
      </p:sp>
      <p:sp>
        <p:nvSpPr>
          <p:cNvPr id="3" name="Content Placeholder 2"/>
          <p:cNvSpPr>
            <a:spLocks noGrp="1"/>
          </p:cNvSpPr>
          <p:nvPr>
            <p:ph idx="1"/>
          </p:nvPr>
        </p:nvSpPr>
        <p:spPr>
          <a:xfrm>
            <a:off x="824501" y="1355977"/>
            <a:ext cx="5430252" cy="5086388"/>
          </a:xfrm>
        </p:spPr>
        <p:txBody>
          <a:bodyPr>
            <a:normAutofit fontScale="55000" lnSpcReduction="20000"/>
          </a:bodyPr>
          <a:lstStyle/>
          <a:p>
            <a:pPr>
              <a:lnSpc>
                <a:spcPct val="120000"/>
              </a:lnSpc>
              <a:buFont typeface="Wingdings" panose="05000000000000000000" pitchFamily="2" charset="2"/>
              <a:buChar char="§"/>
            </a:pPr>
            <a:r>
              <a:rPr lang="en-US" sz="3800" dirty="0">
                <a:latin typeface="+mn-lt"/>
              </a:rPr>
              <a:t>…a gap between the reported national disability statistics comparing to SJSU campus statistics</a:t>
            </a:r>
          </a:p>
          <a:p>
            <a:pPr lvl="1">
              <a:lnSpc>
                <a:spcPct val="120000"/>
              </a:lnSpc>
              <a:buFont typeface="Wingdings" panose="05000000000000000000" pitchFamily="2" charset="2"/>
              <a:buChar char="§"/>
            </a:pPr>
            <a:r>
              <a:rPr lang="en-US" sz="3600" dirty="0">
                <a:latin typeface="+mn-lt"/>
              </a:rPr>
              <a:t>19.4% of undergraduates nationally vs. 3.67% at SJSU</a:t>
            </a:r>
          </a:p>
          <a:p>
            <a:pPr lvl="1">
              <a:lnSpc>
                <a:spcPct val="120000"/>
              </a:lnSpc>
              <a:buFont typeface="Wingdings" panose="05000000000000000000" pitchFamily="2" charset="2"/>
              <a:buChar char="§"/>
            </a:pPr>
            <a:r>
              <a:rPr lang="en-US" sz="3600" dirty="0">
                <a:latin typeface="+mn-lt"/>
              </a:rPr>
              <a:t>26% of student vets nationally vs. 0.84% at SJSU</a:t>
            </a:r>
            <a:br>
              <a:rPr lang="en-US" sz="3600" dirty="0">
                <a:latin typeface="+mn-lt"/>
              </a:rPr>
            </a:br>
            <a:endParaRPr lang="en-US" sz="3600" dirty="0">
              <a:latin typeface="+mn-lt"/>
            </a:endParaRPr>
          </a:p>
          <a:p>
            <a:pPr>
              <a:lnSpc>
                <a:spcPct val="120000"/>
              </a:lnSpc>
              <a:buFont typeface="Wingdings" panose="05000000000000000000" pitchFamily="2" charset="2"/>
              <a:buChar char="§"/>
            </a:pPr>
            <a:r>
              <a:rPr lang="en-US" sz="3800" dirty="0">
                <a:latin typeface="+mn-lt"/>
              </a:rPr>
              <a:t>Only about 35% of students choose to disclose their disability in college</a:t>
            </a:r>
            <a:r>
              <a:rPr lang="mr-IN" sz="3800" dirty="0">
                <a:latin typeface="+mn-lt"/>
              </a:rPr>
              <a:t>…</a:t>
            </a:r>
            <a:r>
              <a:rPr lang="en-US" sz="3800" dirty="0">
                <a:latin typeface="+mn-lt"/>
              </a:rPr>
              <a:t> </a:t>
            </a:r>
          </a:p>
          <a:p>
            <a:pPr>
              <a:lnSpc>
                <a:spcPct val="120000"/>
              </a:lnSpc>
              <a:buFont typeface="Wingdings" panose="05000000000000000000" pitchFamily="2" charset="2"/>
              <a:buChar char="§"/>
            </a:pPr>
            <a:endParaRPr lang="en-US" sz="3800" dirty="0">
              <a:latin typeface="+mj-lt"/>
            </a:endParaRPr>
          </a:p>
          <a:p>
            <a:pPr lvl="1">
              <a:buFont typeface="Wingdings" panose="05000000000000000000" pitchFamily="2" charset="2"/>
              <a:buChar char="§"/>
            </a:pPr>
            <a:r>
              <a:rPr lang="en-US" sz="2200" b="0" dirty="0" err="1">
                <a:latin typeface="+mn-lt"/>
                <a:cs typeface="Arial" panose="020B0604020202020204" pitchFamily="34" charset="0"/>
              </a:rPr>
              <a:t>Getzel</a:t>
            </a:r>
            <a:r>
              <a:rPr lang="en-US" sz="2200" b="0" dirty="0">
                <a:latin typeface="+mn-lt"/>
                <a:cs typeface="Arial" panose="020B0604020202020204" pitchFamily="34" charset="0"/>
              </a:rPr>
              <a:t>  (2014)</a:t>
            </a:r>
          </a:p>
          <a:p>
            <a:pPr lvl="1">
              <a:buFont typeface="Wingdings" panose="05000000000000000000" pitchFamily="2" charset="2"/>
              <a:buChar char="§"/>
            </a:pPr>
            <a:r>
              <a:rPr lang="en-US" sz="2200" b="0" dirty="0">
                <a:latin typeface="+mn-lt"/>
                <a:cs typeface="Arial" panose="020B0604020202020204" pitchFamily="34" charset="0"/>
              </a:rPr>
              <a:t>Wagner, Newman, </a:t>
            </a:r>
            <a:r>
              <a:rPr lang="en-US" sz="2200" b="0" dirty="0" err="1">
                <a:latin typeface="+mn-lt"/>
                <a:cs typeface="Arial" panose="020B0604020202020204" pitchFamily="34" charset="0"/>
              </a:rPr>
              <a:t>Cameto</a:t>
            </a:r>
            <a:r>
              <a:rPr lang="en-US" sz="2200" b="0" dirty="0">
                <a:latin typeface="+mn-lt"/>
                <a:cs typeface="Arial" panose="020B0604020202020204" pitchFamily="34" charset="0"/>
              </a:rPr>
              <a:t>, Garza, , &amp; </a:t>
            </a:r>
          </a:p>
          <a:p>
            <a:pPr lvl="1">
              <a:buFont typeface="Wingdings" panose="05000000000000000000" pitchFamily="2" charset="2"/>
              <a:buChar char="§"/>
            </a:pPr>
            <a:r>
              <a:rPr lang="en-US" sz="2200" b="0" dirty="0">
                <a:latin typeface="+mn-lt"/>
                <a:cs typeface="Arial" panose="020B0604020202020204" pitchFamily="34" charset="0"/>
              </a:rPr>
              <a:t>Levine (2005) </a:t>
            </a:r>
          </a:p>
          <a:p>
            <a:pPr lvl="1">
              <a:buFont typeface="Wingdings" panose="05000000000000000000" pitchFamily="2" charset="2"/>
              <a:buChar char="§"/>
            </a:pPr>
            <a:r>
              <a:rPr lang="en-US" sz="2200" b="0" dirty="0">
                <a:latin typeface="+mn-lt"/>
                <a:cs typeface="Arial" panose="020B0604020202020204" pitchFamily="34" charset="0"/>
              </a:rPr>
              <a:t>Newman &amp; </a:t>
            </a:r>
            <a:r>
              <a:rPr lang="en-US" sz="2200" b="0" dirty="0" err="1">
                <a:latin typeface="+mn-lt"/>
                <a:cs typeface="Arial" panose="020B0604020202020204" pitchFamily="34" charset="0"/>
              </a:rPr>
              <a:t>Madaus</a:t>
            </a:r>
            <a:r>
              <a:rPr lang="en-US" sz="2200" b="0" dirty="0">
                <a:latin typeface="+mn-lt"/>
                <a:cs typeface="Arial" panose="020B0604020202020204" pitchFamily="34" charset="0"/>
              </a:rPr>
              <a:t> (2014)</a:t>
            </a:r>
            <a:endParaRPr lang="en-US" sz="2200" b="0" dirty="0">
              <a:latin typeface="+mn-lt"/>
            </a:endParaRPr>
          </a:p>
          <a:p>
            <a:pPr indent="-457200">
              <a:lnSpc>
                <a:spcPct val="120000"/>
              </a:lnSpc>
              <a:buFont typeface="Wingdings" panose="05000000000000000000" pitchFamily="2" charset="2"/>
              <a:buChar char="§"/>
            </a:pPr>
            <a:endParaRPr lang="en-US" dirty="0"/>
          </a:p>
        </p:txBody>
      </p:sp>
      <p:sp>
        <p:nvSpPr>
          <p:cNvPr id="6" name="Slide Number Placeholder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10</a:t>
            </a:fld>
            <a:endParaRPr lang="en-US"/>
          </a:p>
        </p:txBody>
      </p:sp>
      <p:sp>
        <p:nvSpPr>
          <p:cNvPr id="5" name="Rectangle 4">
            <a:extLst>
              <a:ext uri="{FF2B5EF4-FFF2-40B4-BE49-F238E27FC236}">
                <a16:creationId xmlns:a16="http://schemas.microsoft.com/office/drawing/2014/main" id="{703C3829-8DD1-B24D-A042-989258001F0A}"/>
              </a:ext>
            </a:extLst>
          </p:cNvPr>
          <p:cNvSpPr/>
          <p:nvPr/>
        </p:nvSpPr>
        <p:spPr>
          <a:xfrm>
            <a:off x="6175933" y="6442365"/>
            <a:ext cx="2631517" cy="738664"/>
          </a:xfrm>
          <a:prstGeom prst="rect">
            <a:avLst/>
          </a:prstGeom>
        </p:spPr>
        <p:txBody>
          <a:bodyPr wrap="square">
            <a:spAutoFit/>
          </a:bodyPr>
          <a:lstStyle/>
          <a:p>
            <a:pPr lvl="1"/>
            <a:r>
              <a:rPr lang="en-US" sz="1050" dirty="0" err="1">
                <a:latin typeface="Arial" panose="020B0604020202020204" pitchFamily="34" charset="0"/>
                <a:cs typeface="Arial" panose="020B0604020202020204" pitchFamily="34" charset="0"/>
              </a:rPr>
              <a:t>Getzel</a:t>
            </a:r>
            <a:r>
              <a:rPr lang="en-US" sz="1050" dirty="0">
                <a:latin typeface="Arial" panose="020B0604020202020204" pitchFamily="34" charset="0"/>
                <a:cs typeface="Arial" panose="020B0604020202020204" pitchFamily="34" charset="0"/>
              </a:rPr>
              <a:t>  (2014)</a:t>
            </a:r>
          </a:p>
          <a:p>
            <a:pPr lvl="1"/>
            <a:r>
              <a:rPr lang="en-US" sz="1050" dirty="0">
                <a:latin typeface="Arial" panose="020B0604020202020204" pitchFamily="34" charset="0"/>
                <a:cs typeface="Arial" panose="020B0604020202020204" pitchFamily="34" charset="0"/>
              </a:rPr>
              <a:t>Wagner, Newman, </a:t>
            </a:r>
            <a:r>
              <a:rPr lang="en-US" sz="1050" dirty="0" err="1">
                <a:latin typeface="Arial" panose="020B0604020202020204" pitchFamily="34" charset="0"/>
                <a:cs typeface="Arial" panose="020B0604020202020204" pitchFamily="34" charset="0"/>
              </a:rPr>
              <a:t>Cameto</a:t>
            </a:r>
            <a:r>
              <a:rPr lang="en-US" sz="1050" dirty="0">
                <a:latin typeface="Arial" panose="020B0604020202020204" pitchFamily="34" charset="0"/>
                <a:cs typeface="Arial" panose="020B0604020202020204" pitchFamily="34" charset="0"/>
              </a:rPr>
              <a:t>, Garza, , &amp; </a:t>
            </a:r>
          </a:p>
          <a:p>
            <a:pPr lvl="1"/>
            <a:r>
              <a:rPr lang="en-US" sz="1050" dirty="0">
                <a:latin typeface="Arial" panose="020B0604020202020204" pitchFamily="34" charset="0"/>
                <a:cs typeface="Arial" panose="020B0604020202020204" pitchFamily="34" charset="0"/>
              </a:rPr>
              <a:t>Levine (2005) </a:t>
            </a:r>
          </a:p>
          <a:p>
            <a:pPr lvl="1"/>
            <a:r>
              <a:rPr lang="en-US" sz="1050" dirty="0">
                <a:latin typeface="Arial" panose="020B0604020202020204" pitchFamily="34" charset="0"/>
                <a:cs typeface="Arial" panose="020B0604020202020204" pitchFamily="34" charset="0"/>
              </a:rPr>
              <a:t>Newman &amp; </a:t>
            </a:r>
            <a:r>
              <a:rPr lang="en-US" sz="1050" dirty="0" err="1">
                <a:latin typeface="Arial" panose="020B0604020202020204" pitchFamily="34" charset="0"/>
                <a:cs typeface="Arial" panose="020B0604020202020204" pitchFamily="34" charset="0"/>
              </a:rPr>
              <a:t>Madaus</a:t>
            </a:r>
            <a:r>
              <a:rPr lang="en-US" sz="1050" dirty="0">
                <a:latin typeface="Arial" panose="020B0604020202020204" pitchFamily="34" charset="0"/>
                <a:cs typeface="Arial" panose="020B0604020202020204" pitchFamily="34" charset="0"/>
              </a:rPr>
              <a:t> (2014)</a:t>
            </a:r>
          </a:p>
        </p:txBody>
      </p:sp>
      <p:pic>
        <p:nvPicPr>
          <p:cNvPr id="7" name="Picture 2" descr="Image result for table of contents button">
            <a:hlinkClick r:id="rId4" action="ppaction://hlinksldjump"/>
            <a:extLst>
              <a:ext uri="{FF2B5EF4-FFF2-40B4-BE49-F238E27FC236}">
                <a16:creationId xmlns:a16="http://schemas.microsoft.com/office/drawing/2014/main" id="{B3E91955-AAB6-A347-8852-8FE0A9586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70" y="5388957"/>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265B40C5-B6A4-CC49-A044-6C8AFA8BA912}"/>
              </a:ext>
            </a:extLst>
          </p:cNvPr>
          <p:cNvSpPr/>
          <p:nvPr/>
        </p:nvSpPr>
        <p:spPr>
          <a:xfrm>
            <a:off x="6923641" y="5126691"/>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Insights</a:t>
            </a:r>
          </a:p>
        </p:txBody>
      </p:sp>
    </p:spTree>
    <p:custDataLst>
      <p:tags r:id="rId1"/>
    </p:custDataLst>
    <p:extLst>
      <p:ext uri="{BB962C8B-B14F-4D97-AF65-F5344CB8AC3E}">
        <p14:creationId xmlns:p14="http://schemas.microsoft.com/office/powerpoint/2010/main" val="1605367441"/>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373091" cy="1143000"/>
          </a:xfrm>
        </p:spPr>
        <p:txBody>
          <a:bodyPr>
            <a:noAutofit/>
          </a:bodyPr>
          <a:lstStyle/>
          <a:p>
            <a:r>
              <a:rPr lang="en-US" sz="3600" dirty="0"/>
              <a:t>Why Do So Many Student Not Receive Support?</a:t>
            </a:r>
          </a:p>
        </p:txBody>
      </p:sp>
      <p:sp>
        <p:nvSpPr>
          <p:cNvPr id="3" name="Content Placeholder 2"/>
          <p:cNvSpPr>
            <a:spLocks noGrp="1"/>
          </p:cNvSpPr>
          <p:nvPr>
            <p:ph idx="1"/>
          </p:nvPr>
        </p:nvSpPr>
        <p:spPr>
          <a:xfrm>
            <a:off x="921358" y="1442033"/>
            <a:ext cx="5730902" cy="4718737"/>
          </a:xfrm>
        </p:spPr>
        <p:txBody>
          <a:bodyPr>
            <a:normAutofit fontScale="77500" lnSpcReduction="20000"/>
          </a:bodyPr>
          <a:lstStyle/>
          <a:p>
            <a:pPr marL="342900" indent="-342900">
              <a:lnSpc>
                <a:spcPct val="110000"/>
              </a:lnSpc>
              <a:spcBef>
                <a:spcPts val="0"/>
              </a:spcBef>
              <a:buClr>
                <a:srgbClr val="0070C0"/>
              </a:buClr>
              <a:buSzPts val="2220"/>
              <a:buFont typeface="Wingdings" panose="05000000000000000000" pitchFamily="2" charset="2"/>
              <a:buChar char="§"/>
            </a:pPr>
            <a:r>
              <a:rPr lang="en-US" sz="2000" b="1" dirty="0">
                <a:solidFill>
                  <a:srgbClr val="000000"/>
                </a:solidFill>
                <a:latin typeface="Arial" panose="020B0604020202020204" pitchFamily="34" charset="0"/>
                <a:cs typeface="Arial" panose="020B0604020202020204" pitchFamily="34" charset="0"/>
              </a:rPr>
              <a:t>Registration is voluntary: </a:t>
            </a:r>
          </a:p>
          <a:p>
            <a:pPr marL="800100" lvl="1" indent="-342900">
              <a:lnSpc>
                <a:spcPct val="110000"/>
              </a:lnSpc>
              <a:spcBef>
                <a:spcPts val="0"/>
              </a:spcBef>
              <a:buClr>
                <a:srgbClr val="FF00FF"/>
              </a:buClr>
              <a:buSzPct val="123000"/>
              <a:buFont typeface="Wingdings" panose="05000000000000000000" pitchFamily="2" charset="2"/>
              <a:buChar char="§"/>
            </a:pPr>
            <a:r>
              <a:rPr lang="en-US" sz="1800" b="0" dirty="0">
                <a:solidFill>
                  <a:srgbClr val="000000"/>
                </a:solidFill>
                <a:latin typeface="Arial" panose="020B0604020202020204" pitchFamily="34" charset="0"/>
                <a:cs typeface="Arial" panose="020B0604020202020204" pitchFamily="34" charset="0"/>
              </a:rPr>
              <a:t>Different landscape than K-12. Many students opt to not “disclose.”</a:t>
            </a:r>
            <a:endParaRPr lang="en-US" sz="1800" b="0" dirty="0">
              <a:latin typeface="Arial" panose="020B0604020202020204" pitchFamily="34" charset="0"/>
              <a:cs typeface="Arial" panose="020B0604020202020204" pitchFamily="34" charset="0"/>
            </a:endParaRPr>
          </a:p>
          <a:p>
            <a:pPr marL="342900" lvl="0" indent="-342900">
              <a:lnSpc>
                <a:spcPct val="110000"/>
              </a:lnSpc>
              <a:spcBef>
                <a:spcPts val="1000"/>
              </a:spcBef>
              <a:buClr>
                <a:srgbClr val="0070C0"/>
              </a:buClr>
              <a:buSzPts val="2220"/>
              <a:buFont typeface="Wingdings" panose="05000000000000000000" pitchFamily="2" charset="2"/>
              <a:buChar char="§"/>
            </a:pPr>
            <a:r>
              <a:rPr lang="en-US" sz="2000" b="1" dirty="0">
                <a:solidFill>
                  <a:srgbClr val="000000"/>
                </a:solidFill>
                <a:latin typeface="Arial" panose="020B0604020202020204" pitchFamily="34" charset="0"/>
                <a:cs typeface="Arial" panose="020B0604020202020204" pitchFamily="34" charset="0"/>
              </a:rPr>
              <a:t>Students have never had supports before: </a:t>
            </a:r>
          </a:p>
          <a:p>
            <a:pPr marL="800100" lvl="1" indent="-342900">
              <a:lnSpc>
                <a:spcPct val="110000"/>
              </a:lnSpc>
              <a:spcBef>
                <a:spcPts val="1000"/>
              </a:spcBef>
              <a:buClr>
                <a:srgbClr val="FF00FF"/>
              </a:buClr>
              <a:buSzPts val="2220"/>
              <a:buFont typeface="Wingdings" panose="05000000000000000000" pitchFamily="2" charset="2"/>
              <a:buChar char="§"/>
            </a:pPr>
            <a:r>
              <a:rPr lang="en-US" sz="1800" b="0" dirty="0">
                <a:solidFill>
                  <a:srgbClr val="000000"/>
                </a:solidFill>
                <a:latin typeface="Arial" panose="020B0604020202020204" pitchFamily="34" charset="0"/>
                <a:cs typeface="Arial" panose="020B0604020202020204" pitchFamily="34" charset="0"/>
              </a:rPr>
              <a:t>Their needs are “new”, and/or were not recognized before.</a:t>
            </a:r>
            <a:endParaRPr lang="en-US" sz="1800" b="0" dirty="0">
              <a:latin typeface="Arial" panose="020B0604020202020204" pitchFamily="34" charset="0"/>
              <a:cs typeface="Arial" panose="020B0604020202020204" pitchFamily="34" charset="0"/>
            </a:endParaRPr>
          </a:p>
          <a:p>
            <a:pPr marL="342900" lvl="0" indent="-342900">
              <a:lnSpc>
                <a:spcPct val="110000"/>
              </a:lnSpc>
              <a:spcBef>
                <a:spcPts val="1000"/>
              </a:spcBef>
              <a:buClr>
                <a:srgbClr val="0070C0"/>
              </a:buClr>
              <a:buSzPts val="2220"/>
              <a:buFont typeface="Wingdings" panose="05000000000000000000" pitchFamily="2" charset="2"/>
              <a:buChar char="§"/>
            </a:pPr>
            <a:r>
              <a:rPr lang="en-US" sz="2000" b="1" dirty="0">
                <a:solidFill>
                  <a:srgbClr val="000000"/>
                </a:solidFill>
                <a:latin typeface="Arial" panose="020B0604020202020204" pitchFamily="34" charset="0"/>
                <a:cs typeface="Arial" panose="020B0604020202020204" pitchFamily="34" charset="0"/>
              </a:rPr>
              <a:t>They have difficulties accessing the services available to them: </a:t>
            </a:r>
          </a:p>
          <a:p>
            <a:pPr marL="800100" lvl="1" indent="-342900">
              <a:lnSpc>
                <a:spcPct val="110000"/>
              </a:lnSpc>
              <a:spcBef>
                <a:spcPts val="1000"/>
              </a:spcBef>
              <a:buClr>
                <a:srgbClr val="FF00FF"/>
              </a:buClr>
              <a:buSzPts val="2220"/>
              <a:buFont typeface="Wingdings" panose="05000000000000000000" pitchFamily="2" charset="2"/>
              <a:buChar char="§"/>
            </a:pPr>
            <a:r>
              <a:rPr lang="en-US" sz="1800" b="0" dirty="0">
                <a:solidFill>
                  <a:srgbClr val="000000"/>
                </a:solidFill>
                <a:latin typeface="Arial" panose="020B0604020202020204" pitchFamily="34" charset="0"/>
                <a:cs typeface="Arial" panose="020B0604020202020204" pitchFamily="34" charset="0"/>
              </a:rPr>
              <a:t>Locating the relevant units; completing assessments; following through in a timely way.</a:t>
            </a:r>
            <a:endParaRPr lang="en-US" sz="1800" b="0" dirty="0">
              <a:latin typeface="Arial" panose="020B0604020202020204" pitchFamily="34" charset="0"/>
              <a:cs typeface="Arial" panose="020B0604020202020204" pitchFamily="34" charset="0"/>
            </a:endParaRPr>
          </a:p>
          <a:p>
            <a:pPr marL="342900" lvl="0" indent="-342900">
              <a:lnSpc>
                <a:spcPct val="110000"/>
              </a:lnSpc>
              <a:spcBef>
                <a:spcPts val="1000"/>
              </a:spcBef>
              <a:buClr>
                <a:srgbClr val="0070C0"/>
              </a:buClr>
              <a:buSzPts val="2220"/>
              <a:buFont typeface="Wingdings" panose="05000000000000000000" pitchFamily="2" charset="2"/>
              <a:buChar char="§"/>
            </a:pPr>
            <a:r>
              <a:rPr lang="en-US" sz="2000" b="1" dirty="0">
                <a:solidFill>
                  <a:srgbClr val="000000"/>
                </a:solidFill>
                <a:latin typeface="Arial" panose="020B0604020202020204" pitchFamily="34" charset="0"/>
                <a:cs typeface="Arial" panose="020B0604020202020204" pitchFamily="34" charset="0"/>
              </a:rPr>
              <a:t>They prefer to eschew the process and forego the supports</a:t>
            </a:r>
            <a:r>
              <a:rPr lang="en-US" sz="2000" dirty="0">
                <a:solidFill>
                  <a:srgbClr val="000000"/>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800100" lvl="1" indent="-342900">
              <a:lnSpc>
                <a:spcPct val="110000"/>
              </a:lnSpc>
              <a:spcBef>
                <a:spcPts val="500"/>
              </a:spcBef>
              <a:buClr>
                <a:srgbClr val="DC14B6"/>
              </a:buClr>
              <a:buSzPts val="2035"/>
              <a:buFont typeface="Wingdings" panose="05000000000000000000" pitchFamily="2" charset="2"/>
              <a:buChar char="§"/>
            </a:pPr>
            <a:r>
              <a:rPr lang="en-US" sz="1800" b="0" dirty="0">
                <a:solidFill>
                  <a:srgbClr val="000000"/>
                </a:solidFill>
                <a:latin typeface="Arial" panose="020B0604020202020204" pitchFamily="34" charset="0"/>
                <a:ea typeface="Arial"/>
                <a:cs typeface="Arial" panose="020B0604020202020204" pitchFamily="34" charset="0"/>
                <a:sym typeface="Arial"/>
              </a:rPr>
              <a:t>They find the process of disclosing to each faculty member &amp; in each class humiliating and stigmatizing</a:t>
            </a:r>
            <a:endParaRPr lang="en-US" sz="1800" dirty="0">
              <a:latin typeface="Arial" panose="020B0604020202020204" pitchFamily="34" charset="0"/>
              <a:cs typeface="Arial" panose="020B0604020202020204" pitchFamily="34" charset="0"/>
            </a:endParaRPr>
          </a:p>
          <a:p>
            <a:pPr marL="800100" lvl="1" indent="-342900">
              <a:lnSpc>
                <a:spcPct val="110000"/>
              </a:lnSpc>
              <a:spcBef>
                <a:spcPts val="500"/>
              </a:spcBef>
              <a:buClr>
                <a:srgbClr val="DC14B6"/>
              </a:buClr>
              <a:buSzPts val="2035"/>
              <a:buFont typeface="Wingdings" panose="05000000000000000000" pitchFamily="2" charset="2"/>
              <a:buChar char="§"/>
            </a:pPr>
            <a:r>
              <a:rPr lang="en-US" sz="1800" b="0" dirty="0">
                <a:solidFill>
                  <a:srgbClr val="000000"/>
                </a:solidFill>
                <a:latin typeface="Arial" panose="020B0604020202020204" pitchFamily="34" charset="0"/>
                <a:ea typeface="Arial"/>
                <a:cs typeface="Arial" panose="020B0604020202020204" pitchFamily="34" charset="0"/>
                <a:sym typeface="Arial"/>
              </a:rPr>
              <a:t>They deny needing support</a:t>
            </a:r>
            <a:endParaRPr lang="en-US" sz="1800" dirty="0">
              <a:latin typeface="Arial" panose="020B0604020202020204" pitchFamily="34" charset="0"/>
              <a:cs typeface="Arial" panose="020B0604020202020204" pitchFamily="34" charset="0"/>
            </a:endParaRPr>
          </a:p>
          <a:p>
            <a:pPr marL="800100" lvl="1" indent="-342900">
              <a:lnSpc>
                <a:spcPct val="110000"/>
              </a:lnSpc>
              <a:spcBef>
                <a:spcPts val="500"/>
              </a:spcBef>
              <a:buClr>
                <a:srgbClr val="DC14B6"/>
              </a:buClr>
              <a:buSzPts val="2035"/>
              <a:buFont typeface="Wingdings" panose="05000000000000000000" pitchFamily="2" charset="2"/>
              <a:buChar char="§"/>
            </a:pPr>
            <a:r>
              <a:rPr lang="en-US" sz="1800" b="0" dirty="0">
                <a:solidFill>
                  <a:srgbClr val="000000"/>
                </a:solidFill>
                <a:latin typeface="Arial" panose="020B0604020202020204" pitchFamily="34" charset="0"/>
                <a:ea typeface="Arial"/>
                <a:cs typeface="Arial" panose="020B0604020202020204" pitchFamily="34" charset="0"/>
                <a:sym typeface="Arial"/>
              </a:rPr>
              <a:t>They avoid the responsibility of managing accommodations </a:t>
            </a:r>
            <a:endParaRPr lang="en-US" sz="1800" dirty="0">
              <a:latin typeface="Arial" panose="020B0604020202020204" pitchFamily="34" charset="0"/>
              <a:cs typeface="Arial" panose="020B0604020202020204" pitchFamily="34" charset="0"/>
            </a:endParaRPr>
          </a:p>
          <a:p>
            <a:pPr marL="800100" lvl="1" indent="-342900">
              <a:lnSpc>
                <a:spcPct val="110000"/>
              </a:lnSpc>
              <a:spcBef>
                <a:spcPts val="500"/>
              </a:spcBef>
              <a:buClr>
                <a:srgbClr val="DC14B6"/>
              </a:buClr>
              <a:buSzPts val="2035"/>
              <a:buFont typeface="Wingdings" panose="05000000000000000000" pitchFamily="2" charset="2"/>
              <a:buChar char="§"/>
            </a:pPr>
            <a:r>
              <a:rPr lang="en-US" sz="1800" b="0" dirty="0">
                <a:solidFill>
                  <a:srgbClr val="000000"/>
                </a:solidFill>
                <a:latin typeface="Arial" panose="020B0604020202020204" pitchFamily="34" charset="0"/>
                <a:ea typeface="Arial"/>
                <a:cs typeface="Arial" panose="020B0604020202020204" pitchFamily="34" charset="0"/>
                <a:sym typeface="Arial"/>
              </a:rPr>
              <a:t>They want to turn over a new leaf – see if they can do without</a:t>
            </a:r>
            <a:endParaRPr lang="en-US" sz="18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294967295"/>
          </p:nvPr>
        </p:nvSpPr>
        <p:spPr/>
        <p:txBody>
          <a:bodyPr/>
          <a:lstStyle/>
          <a:p>
            <a:pPr>
              <a:defRPr/>
            </a:pPr>
            <a:r>
              <a:rPr lang="en-US" dirty="0"/>
              <a:t>San José State University</a:t>
            </a:r>
          </a:p>
        </p:txBody>
      </p:sp>
      <p:sp>
        <p:nvSpPr>
          <p:cNvPr id="6" name="Slide Number Placeholder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11</a:t>
            </a:fld>
            <a:endParaRPr lang="en-US"/>
          </a:p>
        </p:txBody>
      </p:sp>
      <p:pic>
        <p:nvPicPr>
          <p:cNvPr id="7" name="Picture 2" descr="Image result for table of contents button">
            <a:hlinkClick r:id="rId4" action="ppaction://hlinksldjump"/>
            <a:extLst>
              <a:ext uri="{FF2B5EF4-FFF2-40B4-BE49-F238E27FC236}">
                <a16:creationId xmlns:a16="http://schemas.microsoft.com/office/drawing/2014/main" id="{06D9F3F6-2DE2-A043-9B2F-BF6480C7A8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48" y="4864479"/>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2A666F79-C761-4846-8DCA-6414310D9C89}"/>
              </a:ext>
            </a:extLst>
          </p:cNvPr>
          <p:cNvSpPr/>
          <p:nvPr/>
        </p:nvSpPr>
        <p:spPr>
          <a:xfrm>
            <a:off x="7431785" y="5565913"/>
            <a:ext cx="1356615" cy="11865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SJSU Disability Data</a:t>
            </a:r>
          </a:p>
        </p:txBody>
      </p:sp>
    </p:spTree>
    <p:custDataLst>
      <p:tags r:id="rId1"/>
    </p:custDataLst>
    <p:extLst>
      <p:ext uri="{BB962C8B-B14F-4D97-AF65-F5344CB8AC3E}">
        <p14:creationId xmlns:p14="http://schemas.microsoft.com/office/powerpoint/2010/main" val="2528273164"/>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985D-AF7E-E949-86BE-CC9DFE2E1A76}"/>
              </a:ext>
            </a:extLst>
          </p:cNvPr>
          <p:cNvSpPr>
            <a:spLocks noGrp="1"/>
          </p:cNvSpPr>
          <p:nvPr>
            <p:ph type="title"/>
          </p:nvPr>
        </p:nvSpPr>
        <p:spPr>
          <a:xfrm>
            <a:off x="217170" y="274637"/>
            <a:ext cx="8229600" cy="1143000"/>
          </a:xfrm>
        </p:spPr>
        <p:txBody>
          <a:bodyPr/>
          <a:lstStyle/>
          <a:p>
            <a:r>
              <a:rPr lang="en-US" sz="4000" dirty="0"/>
              <a:t>SJSU AEC Student Distribution</a:t>
            </a:r>
          </a:p>
        </p:txBody>
      </p:sp>
      <p:sp>
        <p:nvSpPr>
          <p:cNvPr id="3" name="Text Placeholder 2">
            <a:extLst>
              <a:ext uri="{FF2B5EF4-FFF2-40B4-BE49-F238E27FC236}">
                <a16:creationId xmlns:a16="http://schemas.microsoft.com/office/drawing/2014/main" id="{C7CB38D8-15CD-0942-AEAB-8C2D346A0098}"/>
              </a:ext>
            </a:extLst>
          </p:cNvPr>
          <p:cNvSpPr>
            <a:spLocks noGrp="1"/>
          </p:cNvSpPr>
          <p:nvPr>
            <p:ph type="body" idx="1"/>
          </p:nvPr>
        </p:nvSpPr>
        <p:spPr>
          <a:xfrm>
            <a:off x="457200" y="1337310"/>
            <a:ext cx="3474720" cy="4525963"/>
          </a:xfrm>
        </p:spPr>
        <p:txBody>
          <a:bodyPr>
            <a:normAutofit fontScale="47500" lnSpcReduction="20000"/>
          </a:bodyPr>
          <a:lstStyle/>
          <a:p>
            <a:pPr marL="0" indent="0">
              <a:buNone/>
              <a:defRPr/>
            </a:pPr>
            <a:r>
              <a:rPr lang="en-US" sz="3600" dirty="0"/>
              <a:t>Type of disabilities registered at AEC in Fall 2018</a:t>
            </a:r>
          </a:p>
          <a:p>
            <a:pPr marL="0" indent="0">
              <a:buNone/>
              <a:defRPr/>
            </a:pPr>
            <a:endParaRPr lang="en-US" sz="3600" dirty="0"/>
          </a:p>
          <a:p>
            <a:pPr lvl="0">
              <a:buFont typeface="Wingdings" panose="05000000000000000000" pitchFamily="2" charset="2"/>
              <a:buChar char="§"/>
              <a:defRPr/>
            </a:pPr>
            <a:r>
              <a:rPr lang="en-US" sz="3600" dirty="0">
                <a:solidFill>
                  <a:prstClr val="black"/>
                </a:solidFill>
              </a:rPr>
              <a:t>ADD/ADHD = 15%</a:t>
            </a:r>
          </a:p>
          <a:p>
            <a:pPr lvl="0">
              <a:buFont typeface="Wingdings" panose="05000000000000000000" pitchFamily="2" charset="2"/>
              <a:buChar char="§"/>
              <a:defRPr/>
            </a:pPr>
            <a:r>
              <a:rPr lang="en-US" sz="3600" dirty="0">
                <a:solidFill>
                  <a:prstClr val="black"/>
                </a:solidFill>
              </a:rPr>
              <a:t>Asperger’s Syndrome = 9 %</a:t>
            </a:r>
          </a:p>
          <a:p>
            <a:pPr>
              <a:buFont typeface="Wingdings" panose="05000000000000000000" pitchFamily="2" charset="2"/>
              <a:buChar char="§"/>
              <a:defRPr/>
            </a:pPr>
            <a:r>
              <a:rPr lang="en-US" sz="3600" dirty="0">
                <a:solidFill>
                  <a:prstClr val="black"/>
                </a:solidFill>
              </a:rPr>
              <a:t>Blind &amp;Visually Impaired = 1%</a:t>
            </a:r>
          </a:p>
          <a:p>
            <a:pPr>
              <a:buFont typeface="Wingdings" panose="05000000000000000000" pitchFamily="2" charset="2"/>
              <a:buChar char="§"/>
              <a:defRPr/>
            </a:pPr>
            <a:r>
              <a:rPr lang="en-US" sz="3600" dirty="0">
                <a:solidFill>
                  <a:prstClr val="black"/>
                </a:solidFill>
              </a:rPr>
              <a:t>Communication = 1%</a:t>
            </a:r>
          </a:p>
          <a:p>
            <a:pPr lvl="0">
              <a:buFont typeface="Wingdings" panose="05000000000000000000" pitchFamily="2" charset="2"/>
              <a:buChar char="§"/>
              <a:defRPr/>
            </a:pPr>
            <a:r>
              <a:rPr lang="en-US" sz="3600" dirty="0">
                <a:solidFill>
                  <a:prstClr val="black"/>
                </a:solidFill>
              </a:rPr>
              <a:t>DHOH = 3%</a:t>
            </a:r>
          </a:p>
          <a:p>
            <a:pPr>
              <a:buFont typeface="Wingdings" panose="05000000000000000000" pitchFamily="2" charset="2"/>
              <a:buChar char="§"/>
              <a:defRPr/>
            </a:pPr>
            <a:r>
              <a:rPr lang="en-US" sz="3600" dirty="0"/>
              <a:t>Learning disability = 28%</a:t>
            </a:r>
          </a:p>
          <a:p>
            <a:pPr>
              <a:buFont typeface="Wingdings" panose="05000000000000000000" pitchFamily="2" charset="2"/>
              <a:buChar char="§"/>
              <a:defRPr/>
            </a:pPr>
            <a:r>
              <a:rPr lang="en-US" sz="3600" dirty="0">
                <a:solidFill>
                  <a:prstClr val="black"/>
                </a:solidFill>
              </a:rPr>
              <a:t>Medical/Physical = 13%</a:t>
            </a:r>
          </a:p>
          <a:p>
            <a:pPr>
              <a:buFont typeface="Wingdings" panose="05000000000000000000" pitchFamily="2" charset="2"/>
              <a:buChar char="§"/>
              <a:defRPr/>
            </a:pPr>
            <a:r>
              <a:rPr lang="en-US" sz="3600" dirty="0"/>
              <a:t>Mental Health = 28%</a:t>
            </a:r>
          </a:p>
          <a:p>
            <a:pPr>
              <a:buFont typeface="Wingdings" panose="05000000000000000000" pitchFamily="2" charset="2"/>
              <a:buChar char="§"/>
              <a:defRPr/>
            </a:pPr>
            <a:r>
              <a:rPr lang="en-US" sz="3600" dirty="0"/>
              <a:t>Mobility = 2%</a:t>
            </a:r>
          </a:p>
          <a:p>
            <a:pPr>
              <a:buFont typeface="Wingdings" pitchFamily="2" charset="2"/>
              <a:buChar char="Ø"/>
              <a:defRPr/>
            </a:pPr>
            <a:endParaRPr lang="en-US" sz="3600" dirty="0"/>
          </a:p>
          <a:p>
            <a:pPr marL="0" indent="0">
              <a:buNone/>
              <a:defRPr/>
            </a:pPr>
            <a:r>
              <a:rPr lang="en-US" sz="3600" dirty="0"/>
              <a:t>Total = ~1300 (February, 2019)</a:t>
            </a:r>
          </a:p>
        </p:txBody>
      </p:sp>
      <p:sp>
        <p:nvSpPr>
          <p:cNvPr id="4" name="Slide Number Placeholder 3">
            <a:extLst>
              <a:ext uri="{FF2B5EF4-FFF2-40B4-BE49-F238E27FC236}">
                <a16:creationId xmlns:a16="http://schemas.microsoft.com/office/drawing/2014/main" id="{E5D71293-3FBC-0846-95BD-2F5B23FE1CD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
        <p:nvSpPr>
          <p:cNvPr id="5" name="Footer Placeholder 4">
            <a:extLst>
              <a:ext uri="{FF2B5EF4-FFF2-40B4-BE49-F238E27FC236}">
                <a16:creationId xmlns:a16="http://schemas.microsoft.com/office/drawing/2014/main" id="{EBADC3A3-BF6D-D34B-9244-03F5AFF4E685}"/>
              </a:ext>
            </a:extLst>
          </p:cNvPr>
          <p:cNvSpPr>
            <a:spLocks noGrp="1"/>
          </p:cNvSpPr>
          <p:nvPr>
            <p:ph type="ftr" idx="11"/>
          </p:nvPr>
        </p:nvSpPr>
        <p:spPr/>
        <p:txBody>
          <a:bodyPr/>
          <a:lstStyle/>
          <a:p>
            <a:r>
              <a:rPr lang="en-US"/>
              <a:t>San José State University</a:t>
            </a:r>
          </a:p>
        </p:txBody>
      </p:sp>
      <p:graphicFrame>
        <p:nvGraphicFramePr>
          <p:cNvPr id="6" name="Content Placeholder 7" descr="This is a pie chart of the AEC student distribution by categories" title="Disabilities Categories ">
            <a:extLst>
              <a:ext uri="{FF2B5EF4-FFF2-40B4-BE49-F238E27FC236}">
                <a16:creationId xmlns:a16="http://schemas.microsoft.com/office/drawing/2014/main" id="{C02238E7-27A3-1843-8BD3-8A18EDBCD8B3}"/>
              </a:ext>
            </a:extLst>
          </p:cNvPr>
          <p:cNvGraphicFramePr>
            <a:graphicFrameLocks/>
          </p:cNvGraphicFramePr>
          <p:nvPr>
            <p:extLst>
              <p:ext uri="{D42A27DB-BD31-4B8C-83A1-F6EECF244321}">
                <p14:modId xmlns:p14="http://schemas.microsoft.com/office/powerpoint/2010/main" val="4019297514"/>
              </p:ext>
            </p:extLst>
          </p:nvPr>
        </p:nvGraphicFramePr>
        <p:xfrm>
          <a:off x="3699665" y="1509754"/>
          <a:ext cx="5261455" cy="4279705"/>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Image result for table of contents button">
            <a:hlinkClick r:id="rId5" action="ppaction://hlinksldjump"/>
            <a:extLst>
              <a:ext uri="{FF2B5EF4-FFF2-40B4-BE49-F238E27FC236}">
                <a16:creationId xmlns:a16="http://schemas.microsoft.com/office/drawing/2014/main" id="{BD008EF7-3282-694C-8F60-00AD584B16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459" y="5589270"/>
            <a:ext cx="839857" cy="10915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ACB23E52-625F-0E46-A929-FDE5F5ABB533}"/>
              </a:ext>
            </a:extLst>
          </p:cNvPr>
          <p:cNvSpPr/>
          <p:nvPr/>
        </p:nvSpPr>
        <p:spPr>
          <a:xfrm>
            <a:off x="6648194" y="5638350"/>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Summary</a:t>
            </a:r>
          </a:p>
        </p:txBody>
      </p:sp>
    </p:spTree>
    <p:custDataLst>
      <p:tags r:id="rId1"/>
    </p:custDataLst>
    <p:extLst>
      <p:ext uri="{BB962C8B-B14F-4D97-AF65-F5344CB8AC3E}">
        <p14:creationId xmlns:p14="http://schemas.microsoft.com/office/powerpoint/2010/main" val="322822452"/>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1"/>
          <p:cNvSpPr txBox="1">
            <a:spLocks noGrp="1"/>
          </p:cNvSpPr>
          <p:nvPr>
            <p:ph type="title"/>
          </p:nvPr>
        </p:nvSpPr>
        <p:spPr>
          <a:xfrm>
            <a:off x="240147" y="25400"/>
            <a:ext cx="6414655"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In a Nutshell...</a:t>
            </a:r>
            <a:endParaRPr dirty="0"/>
          </a:p>
        </p:txBody>
      </p:sp>
      <p:sp>
        <p:nvSpPr>
          <p:cNvPr id="149" name="Google Shape;149;p21"/>
          <p:cNvSpPr txBox="1">
            <a:spLocks noGrp="1"/>
          </p:cNvSpPr>
          <p:nvPr>
            <p:ph type="body" idx="1"/>
          </p:nvPr>
        </p:nvSpPr>
        <p:spPr>
          <a:xfrm>
            <a:off x="926647" y="1145382"/>
            <a:ext cx="5728155" cy="4988718"/>
          </a:xfrm>
          <a:prstGeom prst="rect">
            <a:avLst/>
          </a:prstGeom>
        </p:spPr>
        <p:txBody>
          <a:bodyPr spcFirstLastPara="1" wrap="square" lIns="91425" tIns="91425" rIns="91425" bIns="91425" anchor="t" anchorCtr="0">
            <a:normAutofit fontScale="92500" lnSpcReduction="20000"/>
          </a:bodyPr>
          <a:lstStyle/>
          <a:p>
            <a:pPr marL="457200" lvl="0" indent="-445135" algn="l" rtl="0">
              <a:spcBef>
                <a:spcPts val="0"/>
              </a:spcBef>
              <a:spcAft>
                <a:spcPts val="0"/>
              </a:spcAft>
              <a:buClr>
                <a:schemeClr val="tx1"/>
              </a:buClr>
              <a:buSzPct val="100000"/>
              <a:buFont typeface="Wingdings" panose="05000000000000000000" pitchFamily="2" charset="2"/>
              <a:buChar char="§"/>
            </a:pPr>
            <a:r>
              <a:rPr lang="en-US" sz="2200" dirty="0"/>
              <a:t>It is likely that somewhere between </a:t>
            </a:r>
            <a:r>
              <a:rPr lang="en-US" sz="2200" b="1" dirty="0"/>
              <a:t>10-20% of college students would qualify</a:t>
            </a:r>
            <a:r>
              <a:rPr lang="en-US" sz="2200" dirty="0"/>
              <a:t> for – and benefit from – accommodations suited to their learning needs. Yet typically, most campuses report that </a:t>
            </a:r>
            <a:r>
              <a:rPr lang="en-US" sz="2200" b="1" dirty="0"/>
              <a:t>3-4% of their students are registered </a:t>
            </a:r>
            <a:r>
              <a:rPr lang="en-US" sz="2200" dirty="0"/>
              <a:t>to receive such supports.</a:t>
            </a:r>
            <a:br>
              <a:rPr lang="en-US" sz="2200" dirty="0"/>
            </a:br>
            <a:endParaRPr sz="2200" dirty="0"/>
          </a:p>
          <a:p>
            <a:pPr marL="457200" lvl="0" indent="-445135" algn="l" rtl="0">
              <a:spcBef>
                <a:spcPts val="1000"/>
              </a:spcBef>
              <a:spcAft>
                <a:spcPts val="0"/>
              </a:spcAft>
              <a:buClr>
                <a:schemeClr val="tx1"/>
              </a:buClr>
              <a:buSzPct val="100000"/>
              <a:buFont typeface="Wingdings" panose="05000000000000000000" pitchFamily="2" charset="2"/>
              <a:buChar char="§"/>
            </a:pPr>
            <a:r>
              <a:rPr lang="en-US" sz="2200" dirty="0"/>
              <a:t>Faculty are more open to providing additional supports for students with “</a:t>
            </a:r>
            <a:r>
              <a:rPr lang="en-US" sz="2200" b="1" dirty="0"/>
              <a:t>visible</a:t>
            </a:r>
            <a:r>
              <a:rPr lang="en-US" sz="2200" dirty="0"/>
              <a:t>” disabilities than to students with “</a:t>
            </a:r>
            <a:r>
              <a:rPr lang="en-US" sz="2200" b="1" dirty="0"/>
              <a:t>invisible</a:t>
            </a:r>
            <a:r>
              <a:rPr lang="en-US" sz="2200" dirty="0"/>
              <a:t>” disabilities.</a:t>
            </a:r>
            <a:br>
              <a:rPr lang="en-US" sz="2200" dirty="0"/>
            </a:br>
            <a:endParaRPr sz="2200" dirty="0"/>
          </a:p>
          <a:p>
            <a:pPr marL="457200" lvl="0" indent="-445135" algn="l" rtl="0">
              <a:spcBef>
                <a:spcPts val="1000"/>
              </a:spcBef>
              <a:spcAft>
                <a:spcPts val="0"/>
              </a:spcAft>
              <a:buClr>
                <a:schemeClr val="tx1"/>
              </a:buClr>
              <a:buSzPct val="100000"/>
              <a:buFont typeface="Wingdings" panose="05000000000000000000" pitchFamily="2" charset="2"/>
              <a:buChar char="§"/>
            </a:pPr>
            <a:r>
              <a:rPr lang="en-US" sz="2200" dirty="0"/>
              <a:t>Faculty are generally </a:t>
            </a:r>
            <a:r>
              <a:rPr lang="en-US" sz="2200" b="1" dirty="0"/>
              <a:t>unaware</a:t>
            </a:r>
            <a:r>
              <a:rPr lang="en-US" sz="2200" dirty="0"/>
              <a:t> of – </a:t>
            </a:r>
            <a:r>
              <a:rPr lang="en-US" sz="2200" b="1" dirty="0"/>
              <a:t>but can readily learn and come to implement </a:t>
            </a:r>
            <a:r>
              <a:rPr lang="en-US" sz="2200" dirty="0"/>
              <a:t>– relatively simple practices and adjustments that can make a significant difference (e.g., UDL).</a:t>
            </a:r>
            <a:endParaRPr sz="2200" dirty="0"/>
          </a:p>
        </p:txBody>
      </p:sp>
      <p:sp>
        <p:nvSpPr>
          <p:cNvPr id="150" name="Google Shape;150;p21"/>
          <p:cNvSpPr txBox="1">
            <a:spLocks noGrp="1"/>
          </p:cNvSpPr>
          <p:nvPr>
            <p:ph type="sldNum" idx="12"/>
          </p:nvPr>
        </p:nvSpPr>
        <p:spPr>
          <a:xfrm>
            <a:off x="355600" y="6356350"/>
            <a:ext cx="2133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300"/>
              <a:buFont typeface="Calibri"/>
              <a:buNone/>
            </a:pPr>
            <a:fld id="{00000000-1234-1234-1234-123412341234}" type="slidenum">
              <a:rPr lang="en-US"/>
              <a:t>13</a:t>
            </a:fld>
            <a:endParaRPr dirty="0"/>
          </a:p>
        </p:txBody>
      </p:sp>
      <p:sp>
        <p:nvSpPr>
          <p:cNvPr id="2" name="Footer Placeholder 1"/>
          <p:cNvSpPr>
            <a:spLocks noGrp="1"/>
          </p:cNvSpPr>
          <p:nvPr>
            <p:ph type="ftr" idx="11"/>
          </p:nvPr>
        </p:nvSpPr>
        <p:spPr/>
        <p:txBody>
          <a:bodyPr/>
          <a:lstStyle/>
          <a:p>
            <a:r>
              <a:rPr lang="en-US"/>
              <a:t>San José State University</a:t>
            </a:r>
          </a:p>
        </p:txBody>
      </p:sp>
      <p:pic>
        <p:nvPicPr>
          <p:cNvPr id="6" name="Picture 2" descr="Image result for table of contents button">
            <a:hlinkClick r:id="rId4" action="ppaction://hlinksldjump"/>
            <a:extLst>
              <a:ext uri="{FF2B5EF4-FFF2-40B4-BE49-F238E27FC236}">
                <a16:creationId xmlns:a16="http://schemas.microsoft.com/office/drawing/2014/main" id="{79F1195F-1F02-3044-884F-D3453BFB0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23" y="4864479"/>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descr="Navigation arrow that takes you to the next slide. ">
            <a:hlinkClick r:id="" action="ppaction://hlinkshowjump?jump=nextslide"/>
            <a:extLst>
              <a:ext uri="{FF2B5EF4-FFF2-40B4-BE49-F238E27FC236}">
                <a16:creationId xmlns:a16="http://schemas.microsoft.com/office/drawing/2014/main" id="{CA6DF7C7-70CA-5D45-97C6-96877218D229}"/>
              </a:ext>
            </a:extLst>
          </p:cNvPr>
          <p:cNvSpPr/>
          <p:nvPr/>
        </p:nvSpPr>
        <p:spPr>
          <a:xfrm>
            <a:off x="6916541" y="571324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Faculty Training Program</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subTnLst>
                                    <p:animClr clrSpc="rgb" dir="cw">
                                      <p:cBhvr override="childStyle">
                                        <p:cTn dur="1" fill="hold" display="0" masterRel="nextClick" afterEffect="1"/>
                                        <p:tgtEl>
                                          <p:spTgt spid="7"/>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227013"/>
            <a:ext cx="8229600" cy="1143000"/>
          </a:xfrm>
        </p:spPr>
        <p:txBody>
          <a:bodyPr>
            <a:normAutofit/>
          </a:bodyPr>
          <a:lstStyle/>
          <a:p>
            <a:r>
              <a:rPr lang="en-US" dirty="0"/>
              <a:t>Inclusive Teaching Program</a:t>
            </a:r>
          </a:p>
        </p:txBody>
      </p:sp>
      <p:sp>
        <p:nvSpPr>
          <p:cNvPr id="3" name="Text Placeholder 2"/>
          <p:cNvSpPr>
            <a:spLocks noGrp="1"/>
          </p:cNvSpPr>
          <p:nvPr>
            <p:ph type="body" idx="1"/>
          </p:nvPr>
        </p:nvSpPr>
        <p:spPr>
          <a:xfrm>
            <a:off x="1017382" y="1370014"/>
            <a:ext cx="5459618" cy="4756150"/>
          </a:xfrm>
        </p:spPr>
        <p:txBody>
          <a:bodyPr>
            <a:normAutofit fontScale="77500" lnSpcReduction="20000"/>
          </a:bodyPr>
          <a:lstStyle/>
          <a:p>
            <a:pPr>
              <a:lnSpc>
                <a:spcPct val="120000"/>
              </a:lnSpc>
              <a:buFont typeface="Wingdings" panose="05000000000000000000" pitchFamily="2" charset="2"/>
              <a:buChar char="§"/>
            </a:pPr>
            <a:r>
              <a:rPr lang="en-US" dirty="0"/>
              <a:t>30 faculty members participated in a three-half day Inclusive Teaching workshop in Summer 2018</a:t>
            </a:r>
            <a:br>
              <a:rPr lang="en-US" dirty="0"/>
            </a:br>
            <a:endParaRPr lang="en-US" dirty="0"/>
          </a:p>
          <a:p>
            <a:pPr>
              <a:lnSpc>
                <a:spcPct val="120000"/>
              </a:lnSpc>
              <a:buFont typeface="Wingdings" panose="05000000000000000000" pitchFamily="2" charset="2"/>
              <a:buChar char="§"/>
            </a:pPr>
            <a:r>
              <a:rPr lang="en-US" dirty="0"/>
              <a:t>25 implemented their re-designed plan, submitted accessible syllabus and course materials, shared their experiences and completed the  program in the subsequent semester.</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14</a:t>
            </a:fld>
            <a:endParaRPr lang="en-US"/>
          </a:p>
        </p:txBody>
      </p:sp>
      <p:sp>
        <p:nvSpPr>
          <p:cNvPr id="5" name="Footer Placeholder 4"/>
          <p:cNvSpPr>
            <a:spLocks noGrp="1"/>
          </p:cNvSpPr>
          <p:nvPr>
            <p:ph type="ftr" idx="11"/>
          </p:nvPr>
        </p:nvSpPr>
        <p:spPr/>
        <p:txBody>
          <a:bodyPr/>
          <a:lstStyle/>
          <a:p>
            <a:r>
              <a:rPr lang="en-US"/>
              <a:t>San José State University</a:t>
            </a:r>
          </a:p>
        </p:txBody>
      </p:sp>
      <p:pic>
        <p:nvPicPr>
          <p:cNvPr id="6" name="Picture 2" descr="Image result for table of contents button">
            <a:hlinkClick r:id="rId3" action="ppaction://hlinksldjump"/>
            <a:extLst>
              <a:ext uri="{FF2B5EF4-FFF2-40B4-BE49-F238E27FC236}">
                <a16:creationId xmlns:a16="http://schemas.microsoft.com/office/drawing/2014/main" id="{201B47C7-B21C-F242-925A-9C016E871E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47041"/>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descr="Navigation arrow that takes you to the next slide. ">
            <a:hlinkClick r:id="" action="ppaction://hlinkshowjump?jump=nextslide"/>
            <a:extLst>
              <a:ext uri="{FF2B5EF4-FFF2-40B4-BE49-F238E27FC236}">
                <a16:creationId xmlns:a16="http://schemas.microsoft.com/office/drawing/2014/main" id="{D95DFC76-FA33-854F-B912-467916FB7EF7}"/>
              </a:ext>
            </a:extLst>
          </p:cNvPr>
          <p:cNvSpPr/>
          <p:nvPr/>
        </p:nvSpPr>
        <p:spPr>
          <a:xfrm>
            <a:off x="6813073" y="5792976"/>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Workshop Activities</a:t>
            </a:r>
          </a:p>
        </p:txBody>
      </p:sp>
    </p:spTree>
    <p:custDataLst>
      <p:tags r:id="rId1"/>
    </p:custDataLst>
    <p:extLst>
      <p:ext uri="{BB962C8B-B14F-4D97-AF65-F5344CB8AC3E}">
        <p14:creationId xmlns:p14="http://schemas.microsoft.com/office/powerpoint/2010/main" val="209626054"/>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subTnLst>
                                    <p:animClr clrSpc="rgb" dir="cw">
                                      <p:cBhvr override="childStyle">
                                        <p:cTn dur="1" fill="hold" display="0" masterRel="nextClick" afterEffect="1"/>
                                        <p:tgtEl>
                                          <p:spTgt spid="7"/>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52388"/>
            <a:ext cx="6705600" cy="1143000"/>
          </a:xfrm>
        </p:spPr>
        <p:txBody>
          <a:bodyPr/>
          <a:lstStyle/>
          <a:p>
            <a:r>
              <a:rPr lang="en-US" dirty="0"/>
              <a:t>Workshop Activities</a:t>
            </a:r>
          </a:p>
        </p:txBody>
      </p:sp>
      <p:sp>
        <p:nvSpPr>
          <p:cNvPr id="3" name="Text Placeholder 2"/>
          <p:cNvSpPr>
            <a:spLocks noGrp="1"/>
          </p:cNvSpPr>
          <p:nvPr>
            <p:ph type="body" idx="1"/>
          </p:nvPr>
        </p:nvSpPr>
        <p:spPr>
          <a:xfrm>
            <a:off x="824533" y="968664"/>
            <a:ext cx="5767733" cy="5376286"/>
          </a:xfrm>
        </p:spPr>
        <p:txBody>
          <a:bodyPr>
            <a:normAutofit fontScale="25000" lnSpcReduction="20000"/>
          </a:bodyPr>
          <a:lstStyle/>
          <a:p>
            <a:pPr marL="539750" indent="-514350" fontAlgn="base">
              <a:lnSpc>
                <a:spcPct val="120000"/>
              </a:lnSpc>
              <a:buSzPct val="100000"/>
              <a:buFont typeface="+mj-lt"/>
              <a:buAutoNum type="arabicPeriod"/>
            </a:pPr>
            <a:r>
              <a:rPr lang="en-US" sz="6400" dirty="0">
                <a:latin typeface="+mn-lt"/>
              </a:rPr>
              <a:t>Select a student profile and be mindful of their needs and the issues of non-disclosure and invisible special student learning needs to design a course activity to address these issues.</a:t>
            </a:r>
          </a:p>
          <a:p>
            <a:pPr marL="539750" indent="-514350" fontAlgn="base">
              <a:lnSpc>
                <a:spcPct val="120000"/>
              </a:lnSpc>
              <a:buSzPct val="100000"/>
              <a:buFont typeface="+mj-lt"/>
              <a:buAutoNum type="arabicPeriod"/>
            </a:pPr>
            <a:r>
              <a:rPr lang="en-US" sz="6400" dirty="0">
                <a:latin typeface="+mn-lt"/>
              </a:rPr>
              <a:t>Adopt UDL principle(s) and guidelines in their redesigned course activity. </a:t>
            </a:r>
          </a:p>
          <a:p>
            <a:pPr marL="539750" indent="-514350" fontAlgn="base">
              <a:lnSpc>
                <a:spcPct val="120000"/>
              </a:lnSpc>
              <a:buSzPct val="100000"/>
              <a:buFont typeface="+mj-lt"/>
              <a:buAutoNum type="arabicPeriod"/>
            </a:pPr>
            <a:r>
              <a:rPr lang="en-US" sz="6400" dirty="0">
                <a:latin typeface="+mn-lt"/>
              </a:rPr>
              <a:t>Identify at least one campus resources (OER materials, campus instructional technologies, and various books on pedagogy) and indicate how they may draw upon such resources.</a:t>
            </a:r>
          </a:p>
          <a:p>
            <a:pPr marL="539750" indent="-514350" fontAlgn="base">
              <a:lnSpc>
                <a:spcPct val="120000"/>
              </a:lnSpc>
              <a:buSzPct val="100000"/>
              <a:buFont typeface="+mj-lt"/>
              <a:buAutoNum type="arabicPeriod"/>
            </a:pPr>
            <a:r>
              <a:rPr lang="en-US" sz="6400" dirty="0">
                <a:latin typeface="+mn-lt"/>
              </a:rPr>
              <a:t>Apply accessibility guidelines in the creation of text course documents and non-text multimedia course materials. </a:t>
            </a:r>
          </a:p>
          <a:p>
            <a:pPr marL="539750" indent="-514350" fontAlgn="base">
              <a:lnSpc>
                <a:spcPct val="120000"/>
              </a:lnSpc>
              <a:buSzPct val="100000"/>
              <a:buFont typeface="+mj-lt"/>
              <a:buAutoNum type="arabicPeriod"/>
            </a:pPr>
            <a:r>
              <a:rPr lang="en-US" sz="6400" dirty="0">
                <a:latin typeface="+mn-lt"/>
              </a:rPr>
              <a:t>Implement the re-designed course materials and/or activities based on accessibility guidelines and UDL principles through the use of appropriate campus resources suited to their selected students profile with special needs, and share their experiences or lessons learned at the end of the subsequent semester.</a:t>
            </a:r>
          </a:p>
          <a:p>
            <a:pPr marL="25400" indent="0" fontAlgn="base">
              <a:buNone/>
            </a:pPr>
            <a:endParaRPr lang="en-US" dirty="0"/>
          </a:p>
          <a:p>
            <a:pPr marL="25400" indent="0" algn="ctr" fontAlgn="base">
              <a:buNone/>
            </a:pPr>
            <a:r>
              <a:rPr lang="en-US" sz="5600" dirty="0">
                <a:hlinkClick r:id="" action="ppaction://hlinkshowjump?jump=nextslide"/>
              </a:rPr>
              <a:t>Workshop Flowchart</a:t>
            </a:r>
            <a:endParaRPr lang="en-US" sz="5600"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15</a:t>
            </a:fld>
            <a:endParaRPr lang="en-US"/>
          </a:p>
        </p:txBody>
      </p:sp>
      <p:pic>
        <p:nvPicPr>
          <p:cNvPr id="6" name="Picture 2" descr="Navigation button that returns you to the table of contents menu. ">
            <a:hlinkClick r:id="rId3" action="ppaction://hlinksldjump"/>
            <a:extLst>
              <a:ext uri="{FF2B5EF4-FFF2-40B4-BE49-F238E27FC236}">
                <a16:creationId xmlns:a16="http://schemas.microsoft.com/office/drawing/2014/main" id="{43C41B5E-49B4-8440-A4B2-1CE395532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47041"/>
            <a:ext cx="948911" cy="14918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8832568"/>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Workshop Flowchart</a:t>
            </a:r>
          </a:p>
        </p:txBody>
      </p:sp>
      <p:sp>
        <p:nvSpPr>
          <p:cNvPr id="3" name="Text Placeholder 2"/>
          <p:cNvSpPr>
            <a:spLocks noGrp="1"/>
          </p:cNvSpPr>
          <p:nvPr>
            <p:ph type="body" idx="1"/>
          </p:nvPr>
        </p:nvSpPr>
        <p:spPr>
          <a:xfrm>
            <a:off x="457200" y="1600201"/>
            <a:ext cx="6220691" cy="716970"/>
          </a:xfrm>
        </p:spPr>
        <p:txBody>
          <a:bodyPr>
            <a:normAutofit fontScale="55000" lnSpcReduction="20000"/>
          </a:bodyPr>
          <a:lstStyle/>
          <a:p>
            <a:pPr>
              <a:buFont typeface="Wingdings" panose="05000000000000000000" pitchFamily="2" charset="2"/>
              <a:buChar char="§"/>
            </a:pPr>
            <a:r>
              <a:rPr lang="en-US" dirty="0"/>
              <a:t>Below is our workshop activities in a flowchart format.</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16</a:t>
            </a:fld>
            <a:endParaRPr lang="en-US"/>
          </a:p>
        </p:txBody>
      </p:sp>
      <p:graphicFrame>
        <p:nvGraphicFramePr>
          <p:cNvPr id="7" name="Diagram 6" descr="The five inclusive workshop activities from the previous slides in a flow chart format." title="Inclusive Workshop flowchart"/>
          <p:cNvGraphicFramePr/>
          <p:nvPr>
            <p:extLst>
              <p:ext uri="{D42A27DB-BD31-4B8C-83A1-F6EECF244321}">
                <p14:modId xmlns:p14="http://schemas.microsoft.com/office/powerpoint/2010/main" val="275260588"/>
              </p:ext>
            </p:extLst>
          </p:nvPr>
        </p:nvGraphicFramePr>
        <p:xfrm>
          <a:off x="556347" y="1956953"/>
          <a:ext cx="5276839" cy="4399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idx="11"/>
          </p:nvPr>
        </p:nvSpPr>
        <p:spPr/>
        <p:txBody>
          <a:bodyPr/>
          <a:lstStyle/>
          <a:p>
            <a:r>
              <a:rPr lang="en-US"/>
              <a:t>San José State University</a:t>
            </a:r>
          </a:p>
        </p:txBody>
      </p:sp>
      <p:pic>
        <p:nvPicPr>
          <p:cNvPr id="8" name="Picture 2" descr="Image result for table of contents button">
            <a:hlinkClick r:id="rId9" action="ppaction://hlinksldjump"/>
            <a:extLst>
              <a:ext uri="{FF2B5EF4-FFF2-40B4-BE49-F238E27FC236}">
                <a16:creationId xmlns:a16="http://schemas.microsoft.com/office/drawing/2014/main" id="{5073E7AD-259C-A446-9209-CB9AD6E0E3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891" y="5047041"/>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descr="Navigation arrow that takes you to the next slide. ">
            <a:hlinkClick r:id="" action="ppaction://hlinkshowjump?jump=nextslide"/>
            <a:extLst>
              <a:ext uri="{FF2B5EF4-FFF2-40B4-BE49-F238E27FC236}">
                <a16:creationId xmlns:a16="http://schemas.microsoft.com/office/drawing/2014/main" id="{2D702CF9-9E48-154A-828D-8E78AE8AF45A}"/>
              </a:ext>
            </a:extLst>
          </p:cNvPr>
          <p:cNvSpPr/>
          <p:nvPr/>
        </p:nvSpPr>
        <p:spPr>
          <a:xfrm>
            <a:off x="6796784" y="5530711"/>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Impact of this Project</a:t>
            </a:r>
          </a:p>
        </p:txBody>
      </p:sp>
    </p:spTree>
    <p:custDataLst>
      <p:tags r:id="rId1"/>
    </p:custDataLst>
    <p:extLst>
      <p:ext uri="{BB962C8B-B14F-4D97-AF65-F5344CB8AC3E}">
        <p14:creationId xmlns:p14="http://schemas.microsoft.com/office/powerpoint/2010/main" val="4087570723"/>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subTnLst>
                                    <p:animClr clrSpc="rgb" dir="cw">
                                      <p:cBhvr override="childStyle">
                                        <p:cTn dur="1" fill="hold" display="0" masterRel="nextClick" afterEffect="1"/>
                                        <p:tgtEl>
                                          <p:spTgt spid="9"/>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5562600" cy="905021"/>
          </a:xfrm>
        </p:spPr>
        <p:txBody>
          <a:bodyPr/>
          <a:lstStyle/>
          <a:p>
            <a:r>
              <a:rPr lang="en-US" dirty="0"/>
              <a:t>Impact</a:t>
            </a:r>
          </a:p>
        </p:txBody>
      </p:sp>
      <p:sp>
        <p:nvSpPr>
          <p:cNvPr id="3" name="Text Placeholder 2"/>
          <p:cNvSpPr>
            <a:spLocks noGrp="1"/>
          </p:cNvSpPr>
          <p:nvPr>
            <p:ph type="body" idx="1"/>
          </p:nvPr>
        </p:nvSpPr>
        <p:spPr>
          <a:xfrm>
            <a:off x="355599" y="1115490"/>
            <a:ext cx="6280727" cy="2313510"/>
          </a:xfrm>
        </p:spPr>
        <p:txBody>
          <a:bodyPr>
            <a:normAutofit/>
          </a:bodyPr>
          <a:lstStyle/>
          <a:p>
            <a:pPr>
              <a:lnSpc>
                <a:spcPct val="120000"/>
              </a:lnSpc>
              <a:buSzPct val="100000"/>
              <a:buFont typeface="Wingdings" panose="05000000000000000000" pitchFamily="2" charset="2"/>
              <a:buChar char="§"/>
            </a:pPr>
            <a:r>
              <a:rPr lang="en-US" sz="1600" dirty="0">
                <a:latin typeface="Times" pitchFamily="2" charset="0"/>
              </a:rPr>
              <a:t>All faculty reported plans to update their courses using the UDL framework. When asked to identify specific checkpoints they planned to address, most faculty indicated they would address issues related to </a:t>
            </a:r>
            <a:r>
              <a:rPr lang="en-US" sz="1600" b="1" dirty="0">
                <a:latin typeface="Times" pitchFamily="2" charset="0"/>
              </a:rPr>
              <a:t>Representation</a:t>
            </a:r>
            <a:r>
              <a:rPr lang="en-US" sz="1600" dirty="0">
                <a:latin typeface="Times" pitchFamily="2" charset="0"/>
              </a:rPr>
              <a:t>. </a:t>
            </a:r>
          </a:p>
          <a:p>
            <a:pPr>
              <a:lnSpc>
                <a:spcPct val="120000"/>
              </a:lnSpc>
              <a:buSzPct val="100000"/>
              <a:buFont typeface="Wingdings" panose="05000000000000000000" pitchFamily="2" charset="2"/>
              <a:buChar char="§"/>
            </a:pPr>
            <a:r>
              <a:rPr lang="en-US" sz="1600" dirty="0">
                <a:latin typeface="Times" pitchFamily="2" charset="0"/>
              </a:rPr>
              <a:t>Below is a table of faculty self-report of UDL checkpoints they would address when updating their courses.</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17</a:t>
            </a:fld>
            <a:endParaRPr lang="en-US"/>
          </a:p>
        </p:txBody>
      </p:sp>
      <p:pic>
        <p:nvPicPr>
          <p:cNvPr id="5" name="Picture 4" descr="This table consists of faculty's self-report of their UDL checkpoint adoptions to address diverse student needs in Inclusive teaching workshop" title="Faculty self-report of UDL adop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3876" y="3268764"/>
            <a:ext cx="4225422" cy="3363768"/>
          </a:xfrm>
          <a:prstGeom prst="rect">
            <a:avLst/>
          </a:prstGeom>
        </p:spPr>
      </p:pic>
      <p:pic>
        <p:nvPicPr>
          <p:cNvPr id="6" name="Picture 2" descr="Navigation button that returns you to the table of contents menu. ">
            <a:hlinkClick r:id="rId5" action="ppaction://hlinksldjump"/>
            <a:extLst>
              <a:ext uri="{FF2B5EF4-FFF2-40B4-BE49-F238E27FC236}">
                <a16:creationId xmlns:a16="http://schemas.microsoft.com/office/drawing/2014/main" id="{07A4399C-DBD5-DE47-AF68-7B7D026D8D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996574"/>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descr="Navigation arrow that takes you to the next slide. ">
            <a:hlinkClick r:id="" action="ppaction://hlinkshowjump?jump=nextslide"/>
            <a:extLst>
              <a:ext uri="{FF2B5EF4-FFF2-40B4-BE49-F238E27FC236}">
                <a16:creationId xmlns:a16="http://schemas.microsoft.com/office/drawing/2014/main" id="{A8DE06A2-E472-F648-8867-3F13E452BB6C}"/>
              </a:ext>
            </a:extLst>
          </p:cNvPr>
          <p:cNvSpPr/>
          <p:nvPr/>
        </p:nvSpPr>
        <p:spPr>
          <a:xfrm>
            <a:off x="7102511" y="5713274"/>
            <a:ext cx="1991616" cy="1008201"/>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Representation</a:t>
            </a:r>
          </a:p>
        </p:txBody>
      </p:sp>
    </p:spTree>
    <p:custDataLst>
      <p:tags r:id="rId1"/>
    </p:custDataLst>
    <p:extLst>
      <p:ext uri="{BB962C8B-B14F-4D97-AF65-F5344CB8AC3E}">
        <p14:creationId xmlns:p14="http://schemas.microsoft.com/office/powerpoint/2010/main" val="2780353940"/>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7"/>
                                        </p:tgtEl>
                                      </p:cBhvr>
                                    </p:animEffect>
                                    <p:animScale>
                                      <p:cBhvr>
                                        <p:cTn id="7" dur="500" autoRev="1" fill="hold"/>
                                        <p:tgtEl>
                                          <p:spTgt spid="7"/>
                                        </p:tgtEl>
                                      </p:cBhvr>
                                      <p:by x="105000" y="105000"/>
                                    </p:animScale>
                                  </p:childTnLst>
                                  <p:subTnLst>
                                    <p:animClr clrSpc="rgb" dir="cw">
                                      <p:cBhvr override="childStyle">
                                        <p:cTn dur="1" fill="hold" display="0" masterRel="nextClick" afterEffect="1"/>
                                        <p:tgtEl>
                                          <p:spTgt spid="7"/>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691" y="29512"/>
            <a:ext cx="6608618" cy="1325563"/>
          </a:xfrm>
          <a:solidFill>
            <a:schemeClr val="accent4">
              <a:lumMod val="75000"/>
            </a:schemeClr>
          </a:solidFill>
        </p:spPr>
        <p:txBody>
          <a:bodyPr>
            <a:noAutofit/>
          </a:bodyPr>
          <a:lstStyle/>
          <a:p>
            <a:r>
              <a:rPr lang="en-US" sz="3200" dirty="0">
                <a:solidFill>
                  <a:schemeClr val="bg1"/>
                </a:solidFill>
              </a:rPr>
              <a:t>Faculty’s Adoption of Multiple Means of Representation</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18</a:t>
            </a:fld>
            <a:endParaRPr lang="en-US"/>
          </a:p>
        </p:txBody>
      </p:sp>
      <p:sp>
        <p:nvSpPr>
          <p:cNvPr id="5" name="Footer Placeholder 4"/>
          <p:cNvSpPr>
            <a:spLocks noGrp="1"/>
          </p:cNvSpPr>
          <p:nvPr>
            <p:ph type="ftr" idx="11"/>
          </p:nvPr>
        </p:nvSpPr>
        <p:spPr/>
        <p:txBody>
          <a:bodyPr/>
          <a:lstStyle/>
          <a:p>
            <a:r>
              <a:rPr lang="en-US"/>
              <a:t>San José State University</a:t>
            </a:r>
          </a:p>
        </p:txBody>
      </p:sp>
      <p:graphicFrame>
        <p:nvGraphicFramePr>
          <p:cNvPr id="6" name="Table 5" descr="Table containing the comments of faculty who repoerted using tenants of the UDL Guidelines related to providing atudents multiple means of representation in their teaching. " title="Faculty's Comments on their Adoption of Multiple Means of Representation ">
            <a:extLst>
              <a:ext uri="{FF2B5EF4-FFF2-40B4-BE49-F238E27FC236}">
                <a16:creationId xmlns:a16="http://schemas.microsoft.com/office/drawing/2014/main" id="{8CCCCD67-F4E0-934D-9657-4574B2CC5509}"/>
              </a:ext>
            </a:extLst>
          </p:cNvPr>
          <p:cNvGraphicFramePr>
            <a:graphicFrameLocks noGrp="1"/>
          </p:cNvGraphicFramePr>
          <p:nvPr>
            <p:extLst>
              <p:ext uri="{D42A27DB-BD31-4B8C-83A1-F6EECF244321}">
                <p14:modId xmlns:p14="http://schemas.microsoft.com/office/powerpoint/2010/main" val="499474533"/>
              </p:ext>
            </p:extLst>
          </p:nvPr>
        </p:nvGraphicFramePr>
        <p:xfrm>
          <a:off x="1058141" y="1412225"/>
          <a:ext cx="7114308" cy="5339160"/>
        </p:xfrm>
        <a:graphic>
          <a:graphicData uri="http://schemas.openxmlformats.org/drawingml/2006/table">
            <a:tbl>
              <a:tblPr firstRow="1" bandRow="1">
                <a:tableStyleId>{775DCB02-9BB8-47FD-8907-85C794F793BA}</a:tableStyleId>
              </a:tblPr>
              <a:tblGrid>
                <a:gridCol w="7114308">
                  <a:extLst>
                    <a:ext uri="{9D8B030D-6E8A-4147-A177-3AD203B41FA5}">
                      <a16:colId xmlns:a16="http://schemas.microsoft.com/office/drawing/2014/main" val="4041594017"/>
                    </a:ext>
                  </a:extLst>
                </a:gridCol>
              </a:tblGrid>
              <a:tr h="10896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bg1"/>
                          </a:solidFill>
                          <a:effectLst/>
                          <a:latin typeface="+mn-lt"/>
                          <a:ea typeface="+mn-ea"/>
                          <a:cs typeface="+mn-cs"/>
                          <a:sym typeface="Arial"/>
                        </a:rPr>
                        <a:t>1.1, 3.1, 3.2, 3.3: Concept maps, course road map, &amp; hands-on activities allow students to visually depict their understanding, critical thinking and planning… to make connections between the past, current content and how to organize difficult terminology within a chapter…</a:t>
                      </a:r>
                    </a:p>
                    <a:p>
                      <a:endParaRPr lang="en-US" b="1" dirty="0">
                        <a:solidFill>
                          <a:schemeClr val="tx1"/>
                        </a:solidFill>
                        <a:latin typeface="+mn-lt"/>
                      </a:endParaRPr>
                    </a:p>
                  </a:txBody>
                  <a:tcPr/>
                </a:tc>
                <a:extLst>
                  <a:ext uri="{0D108BD9-81ED-4DB2-BD59-A6C34878D82A}">
                    <a16:rowId xmlns:a16="http://schemas.microsoft.com/office/drawing/2014/main" val="1555993636"/>
                  </a:ext>
                </a:extLst>
              </a:tr>
              <a:tr h="5435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1.1, 1.2, 1.3, 3.1, 3.2: Morphology or making new words using audio, visual and kinesthetic styles</a:t>
                      </a:r>
                    </a:p>
                  </a:txBody>
                  <a:tcPr/>
                </a:tc>
                <a:extLst>
                  <a:ext uri="{0D108BD9-81ED-4DB2-BD59-A6C34878D82A}">
                    <a16:rowId xmlns:a16="http://schemas.microsoft.com/office/drawing/2014/main" val="2491738858"/>
                  </a:ext>
                </a:extLst>
              </a:tr>
              <a:tr h="5435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1.2: Captioning offers alternative for auditory info + Follow videos better when they are captioned correctly</a:t>
                      </a:r>
                    </a:p>
                  </a:txBody>
                  <a:tcPr/>
                </a:tc>
                <a:extLst>
                  <a:ext uri="{0D108BD9-81ED-4DB2-BD59-A6C34878D82A}">
                    <a16:rowId xmlns:a16="http://schemas.microsoft.com/office/drawing/2014/main" val="1052917694"/>
                  </a:ext>
                </a:extLst>
              </a:tr>
              <a:tr h="5435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2.2: Structure the doc for easy access to the specific topic</a:t>
                      </a:r>
                    </a:p>
                  </a:txBody>
                  <a:tcPr/>
                </a:tc>
                <a:extLst>
                  <a:ext uri="{0D108BD9-81ED-4DB2-BD59-A6C34878D82A}">
                    <a16:rowId xmlns:a16="http://schemas.microsoft.com/office/drawing/2014/main" val="3279827981"/>
                  </a:ext>
                </a:extLst>
              </a:tr>
              <a:tr h="68817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3.2: Use linguistic “think-aloud” to highlight the patterns, critical features, ideas and relationship on their concept cards</a:t>
                      </a:r>
                    </a:p>
                    <a:p>
                      <a:endParaRPr lang="en-US" b="1" dirty="0">
                        <a:solidFill>
                          <a:schemeClr val="tx1"/>
                        </a:solidFill>
                        <a:latin typeface="+mn-lt"/>
                      </a:endParaRPr>
                    </a:p>
                  </a:txBody>
                  <a:tcPr/>
                </a:tc>
                <a:extLst>
                  <a:ext uri="{0D108BD9-81ED-4DB2-BD59-A6C34878D82A}">
                    <a16:rowId xmlns:a16="http://schemas.microsoft.com/office/drawing/2014/main" val="51622415"/>
                  </a:ext>
                </a:extLst>
              </a:tr>
              <a:tr h="54357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Shorten &amp; simply slide shows, Canvas modules, left sidebars, add text headers for sections/modules</a:t>
                      </a:r>
                    </a:p>
                  </a:txBody>
                  <a:tcPr/>
                </a:tc>
                <a:extLst>
                  <a:ext uri="{0D108BD9-81ED-4DB2-BD59-A6C34878D82A}">
                    <a16:rowId xmlns:a16="http://schemas.microsoft.com/office/drawing/2014/main" val="3810354517"/>
                  </a:ext>
                </a:extLst>
              </a:tr>
              <a:tr h="68817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0" u="none" strike="noStrike" cap="none" dirty="0">
                          <a:solidFill>
                            <a:schemeClr val="tx1"/>
                          </a:solidFill>
                          <a:effectLst/>
                          <a:latin typeface="+mn-lt"/>
                          <a:ea typeface="+mn-ea"/>
                          <a:cs typeface="+mn-cs"/>
                          <a:sym typeface="Arial"/>
                        </a:rPr>
                        <a:t>1.x, 2.x, 3.x: Cooperative learning small group work by using Microteaching in teaching logical fallacies – students are more responsible and strategic in their own learning</a:t>
                      </a:r>
                    </a:p>
                  </a:txBody>
                  <a:tcPr/>
                </a:tc>
                <a:extLst>
                  <a:ext uri="{0D108BD9-81ED-4DB2-BD59-A6C34878D82A}">
                    <a16:rowId xmlns:a16="http://schemas.microsoft.com/office/drawing/2014/main" val="2050700851"/>
                  </a:ext>
                </a:extLst>
              </a:tr>
              <a:tr h="543576">
                <a:tc>
                  <a:txBody>
                    <a:bodyPr/>
                    <a:lstStyle/>
                    <a:p>
                      <a:pPr lvl="0"/>
                      <a:r>
                        <a:rPr lang="en-US" sz="1400" b="1" i="0" u="none" strike="noStrike" cap="none" dirty="0">
                          <a:solidFill>
                            <a:schemeClr val="tx1"/>
                          </a:solidFill>
                          <a:effectLst/>
                          <a:latin typeface="+mn-lt"/>
                          <a:ea typeface="+mn-ea"/>
                          <a:cs typeface="+mn-cs"/>
                          <a:sym typeface="Arial"/>
                        </a:rPr>
                        <a:t>Learn visually &amp; culturally by visiting museums rather than reading/attending class</a:t>
                      </a:r>
                    </a:p>
                  </a:txBody>
                  <a:tcPr/>
                </a:tc>
                <a:extLst>
                  <a:ext uri="{0D108BD9-81ED-4DB2-BD59-A6C34878D82A}">
                    <a16:rowId xmlns:a16="http://schemas.microsoft.com/office/drawing/2014/main" val="3475159286"/>
                  </a:ext>
                </a:extLst>
              </a:tr>
            </a:tbl>
          </a:graphicData>
        </a:graphic>
      </p:graphicFrame>
      <p:pic>
        <p:nvPicPr>
          <p:cNvPr id="7" name="Picture 2" descr="Navigation button that returns you to the table of contents menu. ">
            <a:hlinkClick r:id="rId4" action="ppaction://hlinksldjump"/>
            <a:extLst>
              <a:ext uri="{FF2B5EF4-FFF2-40B4-BE49-F238E27FC236}">
                <a16:creationId xmlns:a16="http://schemas.microsoft.com/office/drawing/2014/main" id="{DD115C17-C6F2-F349-9089-3C3C7D107D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47041"/>
            <a:ext cx="842683" cy="14918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237048CD-0D0D-E248-959F-D8CB63B65D7B}"/>
              </a:ext>
            </a:extLst>
          </p:cNvPr>
          <p:cNvSpPr/>
          <p:nvPr/>
        </p:nvSpPr>
        <p:spPr>
          <a:xfrm>
            <a:off x="7876309" y="5852249"/>
            <a:ext cx="1369368"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Expression</a:t>
            </a:r>
          </a:p>
        </p:txBody>
      </p:sp>
    </p:spTree>
    <p:custDataLst>
      <p:tags r:id="rId1"/>
    </p:custDataLst>
    <p:extLst>
      <p:ext uri="{BB962C8B-B14F-4D97-AF65-F5344CB8AC3E}">
        <p14:creationId xmlns:p14="http://schemas.microsoft.com/office/powerpoint/2010/main" val="3275113244"/>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693" y="429539"/>
            <a:ext cx="6820114" cy="1095376"/>
          </a:xfrm>
          <a:solidFill>
            <a:schemeClr val="bg2">
              <a:lumMod val="60000"/>
              <a:lumOff val="40000"/>
            </a:schemeClr>
          </a:solidFill>
        </p:spPr>
        <p:txBody>
          <a:bodyPr>
            <a:normAutofit fontScale="90000"/>
          </a:bodyPr>
          <a:lstStyle/>
          <a:p>
            <a:r>
              <a:rPr lang="en-US" sz="3200" dirty="0">
                <a:solidFill>
                  <a:schemeClr val="bg1"/>
                </a:solidFill>
              </a:rPr>
              <a:t>Faculty’s Adoption of Multiple Means of Action &amp; Expression</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19</a:t>
            </a:fld>
            <a:endParaRPr lang="en-US"/>
          </a:p>
        </p:txBody>
      </p:sp>
      <p:sp>
        <p:nvSpPr>
          <p:cNvPr id="5" name="Footer Placeholder 4"/>
          <p:cNvSpPr>
            <a:spLocks noGrp="1"/>
          </p:cNvSpPr>
          <p:nvPr>
            <p:ph type="ftr" idx="11"/>
          </p:nvPr>
        </p:nvSpPr>
        <p:spPr/>
        <p:txBody>
          <a:bodyPr/>
          <a:lstStyle/>
          <a:p>
            <a:r>
              <a:rPr lang="en-US"/>
              <a:t>San José State University</a:t>
            </a:r>
          </a:p>
        </p:txBody>
      </p:sp>
      <p:graphicFrame>
        <p:nvGraphicFramePr>
          <p:cNvPr id="6" name="Table 5" descr="Table containing the comments of faculty who repoerted using tenants of the UDL Guidelines related to providing atudents multiple means of action and expression in their teaching. " title="Faculty's Comments on their Adoption of Multiple Means of Action &amp; Expression">
            <a:extLst>
              <a:ext uri="{FF2B5EF4-FFF2-40B4-BE49-F238E27FC236}">
                <a16:creationId xmlns:a16="http://schemas.microsoft.com/office/drawing/2014/main" id="{B03C8C42-AD15-9640-B869-C7B50B74151D}"/>
              </a:ext>
            </a:extLst>
          </p:cNvPr>
          <p:cNvGraphicFramePr>
            <a:graphicFrameLocks noGrp="1"/>
          </p:cNvGraphicFramePr>
          <p:nvPr>
            <p:extLst>
              <p:ext uri="{D42A27DB-BD31-4B8C-83A1-F6EECF244321}">
                <p14:modId xmlns:p14="http://schemas.microsoft.com/office/powerpoint/2010/main" val="2534151139"/>
              </p:ext>
            </p:extLst>
          </p:nvPr>
        </p:nvGraphicFramePr>
        <p:xfrm>
          <a:off x="978886" y="1712618"/>
          <a:ext cx="7003171" cy="4610491"/>
        </p:xfrm>
        <a:graphic>
          <a:graphicData uri="http://schemas.openxmlformats.org/drawingml/2006/table">
            <a:tbl>
              <a:tblPr firstRow="1" firstCol="1" bandRow="1">
                <a:tableStyleId>{3C2FFA5D-87B4-456A-9821-1D502468CF0F}</a:tableStyleId>
              </a:tblPr>
              <a:tblGrid>
                <a:gridCol w="7003171">
                  <a:extLst>
                    <a:ext uri="{9D8B030D-6E8A-4147-A177-3AD203B41FA5}">
                      <a16:colId xmlns:a16="http://schemas.microsoft.com/office/drawing/2014/main" val="2878214081"/>
                    </a:ext>
                  </a:extLst>
                </a:gridCol>
              </a:tblGrid>
              <a:tr h="559251">
                <a:tc>
                  <a:txBody>
                    <a:bodyPr/>
                    <a:lstStyle/>
                    <a:p>
                      <a:pPr marL="0" marR="0">
                        <a:spcBef>
                          <a:spcPts val="0"/>
                        </a:spcBef>
                        <a:spcAft>
                          <a:spcPts val="0"/>
                        </a:spcAft>
                      </a:pPr>
                      <a:r>
                        <a:rPr lang="en-US" sz="1800" dirty="0">
                          <a:solidFill>
                            <a:schemeClr val="bg1"/>
                          </a:solidFill>
                          <a:effectLst/>
                          <a:latin typeface="+mn-lt"/>
                        </a:rPr>
                        <a:t>6.3: Provide note-taking study strategy by using index cards</a:t>
                      </a:r>
                    </a:p>
                    <a:p>
                      <a:pPr marL="0" marR="0">
                        <a:spcBef>
                          <a:spcPts val="0"/>
                        </a:spcBef>
                        <a:spcAft>
                          <a:spcPts val="0"/>
                        </a:spcAft>
                      </a:pPr>
                      <a:r>
                        <a:rPr lang="en-US" sz="1800" dirty="0">
                          <a:solidFill>
                            <a:schemeClr val="bg1"/>
                          </a:solidFill>
                          <a:effectLst/>
                          <a:latin typeface="+mn-lt"/>
                        </a:rPr>
                        <a:t> </a:t>
                      </a:r>
                      <a:endParaRPr lang="en-US" sz="18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8631588"/>
                  </a:ext>
                </a:extLst>
              </a:tr>
              <a:tr h="838876">
                <a:tc>
                  <a:txBody>
                    <a:bodyPr/>
                    <a:lstStyle/>
                    <a:p>
                      <a:pPr marL="0" marR="0">
                        <a:spcBef>
                          <a:spcPts val="0"/>
                        </a:spcBef>
                        <a:spcAft>
                          <a:spcPts val="0"/>
                        </a:spcAft>
                      </a:pPr>
                      <a:r>
                        <a:rPr lang="en-US" sz="1600" dirty="0">
                          <a:solidFill>
                            <a:schemeClr val="tx1"/>
                          </a:solidFill>
                          <a:effectLst/>
                          <a:latin typeface="+mn-lt"/>
                        </a:rPr>
                        <a:t>4.1 &amp; 5.1: Use </a:t>
                      </a:r>
                      <a:r>
                        <a:rPr lang="en-US" sz="1600" dirty="0" err="1">
                          <a:solidFill>
                            <a:schemeClr val="tx1"/>
                          </a:solidFill>
                          <a:effectLst/>
                          <a:latin typeface="+mn-lt"/>
                        </a:rPr>
                        <a:t>iClicker</a:t>
                      </a:r>
                      <a:r>
                        <a:rPr lang="en-US" sz="1600" dirty="0">
                          <a:solidFill>
                            <a:schemeClr val="tx1"/>
                          </a:solidFill>
                          <a:effectLst/>
                          <a:latin typeface="+mn-lt"/>
                        </a:rPr>
                        <a:t>, lab activity, and group discussion to engage student communication/responses and foster collaboration and community</a:t>
                      </a:r>
                    </a:p>
                    <a:p>
                      <a:pPr marL="0" marR="0">
                        <a:spcBef>
                          <a:spcPts val="0"/>
                        </a:spcBef>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2674781"/>
                  </a:ext>
                </a:extLst>
              </a:tr>
              <a:tr h="1118502">
                <a:tc>
                  <a:txBody>
                    <a:bodyPr/>
                    <a:lstStyle/>
                    <a:p>
                      <a:pPr marL="0" marR="0">
                        <a:spcBef>
                          <a:spcPts val="0"/>
                        </a:spcBef>
                        <a:spcAft>
                          <a:spcPts val="0"/>
                        </a:spcAft>
                      </a:pPr>
                      <a:r>
                        <a:rPr lang="en-US" sz="1600" dirty="0">
                          <a:solidFill>
                            <a:schemeClr val="tx1"/>
                          </a:solidFill>
                          <a:effectLst/>
                          <a:latin typeface="+mn-lt"/>
                        </a:rPr>
                        <a:t>6.0 – 6.4: Use visual template and checklist/visual map to complement oral description, draw students out to set their goals, manage their learning, and monitor their own progress</a:t>
                      </a:r>
                    </a:p>
                    <a:p>
                      <a:pPr marL="0" marR="0">
                        <a:spcBef>
                          <a:spcPts val="0"/>
                        </a:spcBef>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6504072"/>
                  </a:ext>
                </a:extLst>
              </a:tr>
              <a:tr h="1118502">
                <a:tc>
                  <a:txBody>
                    <a:bodyPr/>
                    <a:lstStyle/>
                    <a:p>
                      <a:pPr marL="0" marR="0">
                        <a:spcBef>
                          <a:spcPts val="0"/>
                        </a:spcBef>
                        <a:spcAft>
                          <a:spcPts val="0"/>
                        </a:spcAft>
                      </a:pPr>
                      <a:r>
                        <a:rPr lang="en-US" sz="1600" dirty="0">
                          <a:solidFill>
                            <a:schemeClr val="tx1"/>
                          </a:solidFill>
                          <a:effectLst/>
                          <a:latin typeface="+mn-lt"/>
                        </a:rPr>
                        <a:t>6.2: Pay more attention to unique student characteristics to be in accord with UDL principles…students taking more responsibility and becoming more strategic in their own learning</a:t>
                      </a:r>
                    </a:p>
                    <a:p>
                      <a:pPr marL="0" marR="0">
                        <a:spcBef>
                          <a:spcPts val="0"/>
                        </a:spcBef>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0570539"/>
                  </a:ext>
                </a:extLst>
              </a:tr>
              <a:tr h="838876">
                <a:tc>
                  <a:txBody>
                    <a:bodyPr/>
                    <a:lstStyle/>
                    <a:p>
                      <a:pPr marL="0" marR="0">
                        <a:spcBef>
                          <a:spcPts val="0"/>
                        </a:spcBef>
                        <a:spcAft>
                          <a:spcPts val="0"/>
                        </a:spcAft>
                      </a:pPr>
                      <a:r>
                        <a:rPr lang="en-US" sz="1600" dirty="0">
                          <a:solidFill>
                            <a:schemeClr val="tx1"/>
                          </a:solidFill>
                          <a:effectLst/>
                          <a:latin typeface="+mn-lt"/>
                        </a:rPr>
                        <a:t>5.2: Use multiple tools for construction and composition  by providing sentence starters or sentence strips</a:t>
                      </a:r>
                    </a:p>
                    <a:p>
                      <a:pPr marL="0" marR="0">
                        <a:spcBef>
                          <a:spcPts val="0"/>
                        </a:spcBef>
                        <a:spcAft>
                          <a:spcPts val="0"/>
                        </a:spcAft>
                      </a:pPr>
                      <a:r>
                        <a:rPr lang="en-US" sz="1600" dirty="0">
                          <a:solidFill>
                            <a:schemeClr val="tx1"/>
                          </a:solidFill>
                          <a:effectLst/>
                          <a:latin typeface="+mn-lt"/>
                        </a:rPr>
                        <a:t> </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4580234"/>
                  </a:ext>
                </a:extLst>
              </a:tr>
            </a:tbl>
          </a:graphicData>
        </a:graphic>
      </p:graphicFrame>
      <p:pic>
        <p:nvPicPr>
          <p:cNvPr id="7" name="Picture 2" descr="Navigation button that returns you to the table of contents menu. ">
            <a:hlinkClick r:id="rId4" action="ppaction://hlinksldjump"/>
            <a:extLst>
              <a:ext uri="{FF2B5EF4-FFF2-40B4-BE49-F238E27FC236}">
                <a16:creationId xmlns:a16="http://schemas.microsoft.com/office/drawing/2014/main" id="{C0A7B2F0-C721-E84A-8755-ED5F5446F0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42" y="4936590"/>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32D99A95-85E2-794E-801C-C325DA5BE28B}"/>
              </a:ext>
            </a:extLst>
          </p:cNvPr>
          <p:cNvSpPr/>
          <p:nvPr/>
        </p:nvSpPr>
        <p:spPr>
          <a:xfrm>
            <a:off x="7238324" y="5682525"/>
            <a:ext cx="1991616" cy="100820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Engagement</a:t>
            </a:r>
          </a:p>
        </p:txBody>
      </p:sp>
    </p:spTree>
    <p:custDataLst>
      <p:tags r:id="rId1"/>
    </p:custDataLst>
    <p:extLst>
      <p:ext uri="{BB962C8B-B14F-4D97-AF65-F5344CB8AC3E}">
        <p14:creationId xmlns:p14="http://schemas.microsoft.com/office/powerpoint/2010/main" val="620458581"/>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561838" y="260516"/>
            <a:ext cx="5999018" cy="11430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US" sz="3600" dirty="0"/>
              <a:t>In Memory of Dr. Amy </a:t>
            </a:r>
            <a:r>
              <a:rPr lang="en-US" sz="3600" dirty="0" err="1"/>
              <a:t>Strage</a:t>
            </a:r>
            <a:endParaRPr sz="3600" dirty="0"/>
          </a:p>
        </p:txBody>
      </p:sp>
      <p:sp>
        <p:nvSpPr>
          <p:cNvPr id="125" name="Google Shape;125;p18"/>
          <p:cNvSpPr txBox="1">
            <a:spLocks noGrp="1"/>
          </p:cNvSpPr>
          <p:nvPr>
            <p:ph type="body" idx="1"/>
          </p:nvPr>
        </p:nvSpPr>
        <p:spPr>
          <a:xfrm>
            <a:off x="1074456" y="1180804"/>
            <a:ext cx="4973782" cy="1187018"/>
          </a:xfrm>
          <a:prstGeom prst="rect">
            <a:avLst/>
          </a:prstGeom>
        </p:spPr>
        <p:txBody>
          <a:bodyPr spcFirstLastPara="1" wrap="square" lIns="91425" tIns="91425" rIns="91425" bIns="91425" anchor="t" anchorCtr="0">
            <a:normAutofit fontScale="77500" lnSpcReduction="20000"/>
          </a:bodyPr>
          <a:lstStyle/>
          <a:p>
            <a:pPr marL="0" lvl="0" indent="0" algn="l" rtl="0">
              <a:spcBef>
                <a:spcPts val="640"/>
              </a:spcBef>
              <a:spcAft>
                <a:spcPts val="0"/>
              </a:spcAft>
              <a:buNone/>
            </a:pPr>
            <a:r>
              <a:rPr lang="en-US" i="1" dirty="0"/>
              <a:t>Thanks for sponsoring and supporting this Inclusive UDL Faculty Ambassadors program…</a:t>
            </a:r>
            <a:endParaRPr i="1" dirty="0"/>
          </a:p>
        </p:txBody>
      </p:sp>
      <p:sp>
        <p:nvSpPr>
          <p:cNvPr id="126" name="Google Shape;126;p18"/>
          <p:cNvSpPr txBox="1">
            <a:spLocks noGrp="1"/>
          </p:cNvSpPr>
          <p:nvPr>
            <p:ph type="sldNum" idx="12"/>
          </p:nvPr>
        </p:nvSpPr>
        <p:spPr>
          <a:xfrm>
            <a:off x="355600" y="6356350"/>
            <a:ext cx="21336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888888"/>
              </a:buClr>
              <a:buSzPts val="300"/>
              <a:buFont typeface="Calibri"/>
              <a:buNone/>
            </a:pPr>
            <a:fld id="{00000000-1234-1234-1234-123412341234}" type="slidenum">
              <a:rPr lang="en-US"/>
              <a:t>2</a:t>
            </a:fld>
            <a:endParaRPr/>
          </a:p>
        </p:txBody>
      </p:sp>
      <p:pic>
        <p:nvPicPr>
          <p:cNvPr id="2" name="Picture 1" descr="a photograph of Dr. Amy Strage" title="In memory of Dr. Amy Str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2400" y="2545986"/>
            <a:ext cx="3708400" cy="3632200"/>
          </a:xfrm>
          <a:prstGeom prst="rect">
            <a:avLst/>
          </a:prstGeom>
        </p:spPr>
      </p:pic>
      <p:sp>
        <p:nvSpPr>
          <p:cNvPr id="3" name="Footer Placeholder 2"/>
          <p:cNvSpPr>
            <a:spLocks noGrp="1"/>
          </p:cNvSpPr>
          <p:nvPr>
            <p:ph type="ftr" idx="11"/>
          </p:nvPr>
        </p:nvSpPr>
        <p:spPr/>
        <p:txBody>
          <a:bodyPr/>
          <a:lstStyle/>
          <a:p>
            <a:r>
              <a:rPr lang="en-US"/>
              <a:t>San José State University</a:t>
            </a:r>
          </a:p>
        </p:txBody>
      </p:sp>
      <p:sp>
        <p:nvSpPr>
          <p:cNvPr id="4" name="Oval 3" descr="Round green nvigation button used to move to the presentaion. ">
            <a:hlinkClick r:id="" action="ppaction://hlinkshowjump?jump=nextslide"/>
            <a:extLst>
              <a:ext uri="{FF2B5EF4-FFF2-40B4-BE49-F238E27FC236}">
                <a16:creationId xmlns:a16="http://schemas.microsoft.com/office/drawing/2014/main" id="{FF881264-FAFE-7643-935D-0DA3EB02A6D4}"/>
              </a:ext>
            </a:extLst>
          </p:cNvPr>
          <p:cNvSpPr/>
          <p:nvPr/>
        </p:nvSpPr>
        <p:spPr>
          <a:xfrm>
            <a:off x="7056783" y="4572000"/>
            <a:ext cx="1828800" cy="201136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To the Presentation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446" y="274637"/>
            <a:ext cx="6580909" cy="1143000"/>
          </a:xfrm>
          <a:solidFill>
            <a:schemeClr val="accent3">
              <a:lumMod val="75000"/>
            </a:schemeClr>
          </a:solidFill>
        </p:spPr>
        <p:txBody>
          <a:bodyPr>
            <a:noAutofit/>
          </a:bodyPr>
          <a:lstStyle/>
          <a:p>
            <a:r>
              <a:rPr lang="en-US" sz="3200" dirty="0">
                <a:solidFill>
                  <a:schemeClr val="bg1"/>
                </a:solidFill>
              </a:rPr>
              <a:t>Faculty’s Adoption of Multiple Means of Engagement</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20</a:t>
            </a:fld>
            <a:endParaRPr lang="en-US"/>
          </a:p>
        </p:txBody>
      </p:sp>
      <p:sp>
        <p:nvSpPr>
          <p:cNvPr id="5" name="Footer Placeholder 4"/>
          <p:cNvSpPr>
            <a:spLocks noGrp="1"/>
          </p:cNvSpPr>
          <p:nvPr>
            <p:ph type="ftr" idx="11"/>
          </p:nvPr>
        </p:nvSpPr>
        <p:spPr/>
        <p:txBody>
          <a:bodyPr/>
          <a:lstStyle/>
          <a:p>
            <a:r>
              <a:rPr lang="en-US"/>
              <a:t>San José State University</a:t>
            </a:r>
          </a:p>
        </p:txBody>
      </p:sp>
      <p:graphicFrame>
        <p:nvGraphicFramePr>
          <p:cNvPr id="6" name="Table 5" descr="Table containing the comments of faculty who repoerted using tenants of the UDL Guidelines related to providing atudents multiple means of engagement in their teaching. " title="Faculty's Comments on their Adoption of Multiple Means of Engagement">
            <a:extLst>
              <a:ext uri="{FF2B5EF4-FFF2-40B4-BE49-F238E27FC236}">
                <a16:creationId xmlns:a16="http://schemas.microsoft.com/office/drawing/2014/main" id="{BAEF4C38-B3C5-4D4B-89D9-1E4E889631A2}"/>
              </a:ext>
            </a:extLst>
          </p:cNvPr>
          <p:cNvGraphicFramePr>
            <a:graphicFrameLocks noGrp="1"/>
          </p:cNvGraphicFramePr>
          <p:nvPr>
            <p:extLst>
              <p:ext uri="{D42A27DB-BD31-4B8C-83A1-F6EECF244321}">
                <p14:modId xmlns:p14="http://schemas.microsoft.com/office/powerpoint/2010/main" val="1907019724"/>
              </p:ext>
            </p:extLst>
          </p:nvPr>
        </p:nvGraphicFramePr>
        <p:xfrm>
          <a:off x="989772" y="1538923"/>
          <a:ext cx="7164456" cy="5044440"/>
        </p:xfrm>
        <a:graphic>
          <a:graphicData uri="http://schemas.openxmlformats.org/drawingml/2006/table">
            <a:tbl>
              <a:tblPr firstRow="1" firstCol="1" bandRow="1">
                <a:tableStyleId>{69C7853C-536D-4A76-A0AE-DD22124D55A5}</a:tableStyleId>
              </a:tblPr>
              <a:tblGrid>
                <a:gridCol w="7164456">
                  <a:extLst>
                    <a:ext uri="{9D8B030D-6E8A-4147-A177-3AD203B41FA5}">
                      <a16:colId xmlns:a16="http://schemas.microsoft.com/office/drawing/2014/main" val="3097173180"/>
                    </a:ext>
                  </a:extLst>
                </a:gridCol>
              </a:tblGrid>
              <a:tr h="0">
                <a:tc>
                  <a:txBody>
                    <a:bodyPr/>
                    <a:lstStyle/>
                    <a:p>
                      <a:pPr marL="0" marR="0">
                        <a:spcBef>
                          <a:spcPts val="0"/>
                        </a:spcBef>
                        <a:spcAft>
                          <a:spcPts val="0"/>
                        </a:spcAft>
                      </a:pPr>
                      <a:r>
                        <a:rPr lang="en-US" sz="1600" dirty="0">
                          <a:solidFill>
                            <a:schemeClr val="bg1"/>
                          </a:solidFill>
                          <a:effectLst/>
                          <a:latin typeface="+mn-lt"/>
                        </a:rPr>
                        <a:t>7.2: Use Service Learning experience to optimize relevance, callus and authenticity</a:t>
                      </a:r>
                    </a:p>
                    <a:p>
                      <a:pPr marL="228600" marR="0">
                        <a:spcBef>
                          <a:spcPts val="0"/>
                        </a:spcBef>
                        <a:spcAft>
                          <a:spcPts val="0"/>
                        </a:spcAft>
                      </a:pPr>
                      <a:r>
                        <a:rPr lang="en-US" sz="1300" dirty="0">
                          <a:effectLst/>
                          <a:latin typeface="+mn-lt"/>
                        </a:rPr>
                        <a:t> </a:t>
                      </a:r>
                      <a:endParaRPr lang="en-US"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0830316"/>
                  </a:ext>
                </a:extLst>
              </a:tr>
              <a:tr h="0">
                <a:tc>
                  <a:txBody>
                    <a:bodyPr/>
                    <a:lstStyle/>
                    <a:p>
                      <a:pPr marL="0" marR="0">
                        <a:spcBef>
                          <a:spcPts val="0"/>
                        </a:spcBef>
                        <a:spcAft>
                          <a:spcPts val="0"/>
                        </a:spcAft>
                      </a:pPr>
                      <a:r>
                        <a:rPr lang="en-US" sz="1300" dirty="0">
                          <a:effectLst/>
                          <a:latin typeface="+mn-lt"/>
                        </a:rPr>
                        <a:t>9.0 – 9.3: Students retain materials better, improve performance on exams, show more confidence in reciting and doing boardwalk when introduce to the morphology and learning Latin and Greek roots</a:t>
                      </a:r>
                    </a:p>
                    <a:p>
                      <a:pPr marL="0" marR="0">
                        <a:spcBef>
                          <a:spcPts val="0"/>
                        </a:spcBef>
                        <a:spcAft>
                          <a:spcPts val="0"/>
                        </a:spcAft>
                      </a:pPr>
                      <a:r>
                        <a:rPr lang="en-US" sz="1300" dirty="0">
                          <a:effectLst/>
                          <a:latin typeface="+mn-lt"/>
                        </a:rPr>
                        <a:t> </a:t>
                      </a:r>
                      <a:endParaRPr lang="en-US"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5131176"/>
                  </a:ext>
                </a:extLst>
              </a:tr>
              <a:tr h="0">
                <a:tc>
                  <a:txBody>
                    <a:bodyPr/>
                    <a:lstStyle/>
                    <a:p>
                      <a:pPr marL="0" marR="0">
                        <a:spcBef>
                          <a:spcPts val="0"/>
                        </a:spcBef>
                        <a:spcAft>
                          <a:spcPts val="0"/>
                        </a:spcAft>
                      </a:pPr>
                      <a:r>
                        <a:rPr lang="en-US" sz="1300" dirty="0">
                          <a:effectLst/>
                          <a:latin typeface="+mn-lt"/>
                        </a:rPr>
                        <a:t>7.3 &amp; 8.3: Begin every class with a 5-minute mindful meditation to minimize threats &amp; distractions. Foster collaboration and community by setting group roles (facilitator, recorder, timekeeper) offer decision making techniques (authority, majority, consensus, compromise) and team rotation.</a:t>
                      </a:r>
                    </a:p>
                    <a:p>
                      <a:pPr marL="0" marR="0">
                        <a:spcBef>
                          <a:spcPts val="0"/>
                        </a:spcBef>
                        <a:spcAft>
                          <a:spcPts val="0"/>
                        </a:spcAft>
                      </a:pPr>
                      <a:r>
                        <a:rPr lang="en-US" sz="1300" dirty="0">
                          <a:effectLst/>
                          <a:latin typeface="+mn-lt"/>
                        </a:rPr>
                        <a:t> </a:t>
                      </a:r>
                      <a:endParaRPr lang="en-US"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0918524"/>
                  </a:ext>
                </a:extLst>
              </a:tr>
              <a:tr h="0">
                <a:tc>
                  <a:txBody>
                    <a:bodyPr/>
                    <a:lstStyle/>
                    <a:p>
                      <a:pPr marL="0" marR="0">
                        <a:spcBef>
                          <a:spcPts val="0"/>
                        </a:spcBef>
                        <a:spcAft>
                          <a:spcPts val="0"/>
                        </a:spcAft>
                      </a:pPr>
                      <a:r>
                        <a:rPr lang="en-US" sz="1300" dirty="0">
                          <a:effectLst/>
                          <a:latin typeface="+mn-lt"/>
                        </a:rPr>
                        <a:t>7.0 &amp; 8.0: Use collaborate approach to have student read a chapter, report to the others in the group and teach each other.</a:t>
                      </a:r>
                    </a:p>
                    <a:p>
                      <a:pPr marL="0" marR="0">
                        <a:spcBef>
                          <a:spcPts val="0"/>
                        </a:spcBef>
                        <a:spcAft>
                          <a:spcPts val="0"/>
                        </a:spcAft>
                      </a:pPr>
                      <a:r>
                        <a:rPr lang="en-US" sz="1300" dirty="0">
                          <a:effectLst/>
                          <a:latin typeface="+mn-lt"/>
                        </a:rPr>
                        <a:t>Presented "Virtual &amp; Tele-operated Robots for Robotics Education" at the CSU Lab Innovation with Technology (LIT) program.  Students use video lectures to prepare for their finals and perform lab experiments better with the procedure, programming, expected robot motion, etc. than via animated-based operation in robot control. </a:t>
                      </a:r>
                    </a:p>
                    <a:p>
                      <a:pPr marL="0" marR="0">
                        <a:spcBef>
                          <a:spcPts val="0"/>
                        </a:spcBef>
                        <a:spcAft>
                          <a:spcPts val="0"/>
                        </a:spcAft>
                      </a:pPr>
                      <a:r>
                        <a:rPr lang="en-US" sz="1300" dirty="0">
                          <a:effectLst/>
                          <a:latin typeface="+mn-lt"/>
                        </a:rPr>
                        <a:t> </a:t>
                      </a:r>
                      <a:endParaRPr lang="en-US"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6625330"/>
                  </a:ext>
                </a:extLst>
              </a:tr>
              <a:tr h="0">
                <a:tc>
                  <a:txBody>
                    <a:bodyPr/>
                    <a:lstStyle/>
                    <a:p>
                      <a:pPr marL="0" marR="0">
                        <a:spcBef>
                          <a:spcPts val="0"/>
                        </a:spcBef>
                        <a:spcAft>
                          <a:spcPts val="0"/>
                        </a:spcAft>
                      </a:pPr>
                      <a:r>
                        <a:rPr lang="en-US" sz="1300" dirty="0">
                          <a:effectLst/>
                          <a:latin typeface="+mn-lt"/>
                        </a:rPr>
                        <a:t>8.0: Sustain student effort by including a short reflection at the end of each session, rotating roles each day, and using Google Docs. </a:t>
                      </a:r>
                    </a:p>
                    <a:p>
                      <a:pPr marL="0" marR="0">
                        <a:spcBef>
                          <a:spcPts val="0"/>
                        </a:spcBef>
                        <a:spcAft>
                          <a:spcPts val="0"/>
                        </a:spcAft>
                      </a:pPr>
                      <a:r>
                        <a:rPr lang="en-US" sz="1300" dirty="0">
                          <a:effectLst/>
                          <a:latin typeface="+mn-lt"/>
                        </a:rPr>
                        <a:t> </a:t>
                      </a:r>
                      <a:endParaRPr lang="en-US"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324887"/>
                  </a:ext>
                </a:extLst>
              </a:tr>
              <a:tr h="0">
                <a:tc>
                  <a:txBody>
                    <a:bodyPr/>
                    <a:lstStyle/>
                    <a:p>
                      <a:pPr marL="0" marR="0">
                        <a:spcBef>
                          <a:spcPts val="0"/>
                        </a:spcBef>
                        <a:spcAft>
                          <a:spcPts val="0"/>
                        </a:spcAft>
                      </a:pPr>
                      <a:r>
                        <a:rPr lang="en-US" sz="1300" dirty="0">
                          <a:effectLst/>
                          <a:latin typeface="+mn-lt"/>
                        </a:rPr>
                        <a:t>7.0: Design in-person and online discussion so that they are authentic, communicate to real audiences (e.g. US President), and reflect a purpose that is clear to the participants</a:t>
                      </a:r>
                    </a:p>
                    <a:p>
                      <a:pPr marL="0" marR="0">
                        <a:spcBef>
                          <a:spcPts val="0"/>
                        </a:spcBef>
                        <a:spcAft>
                          <a:spcPts val="0"/>
                        </a:spcAft>
                      </a:pPr>
                      <a:r>
                        <a:rPr lang="en-US" sz="1300" dirty="0">
                          <a:effectLst/>
                          <a:latin typeface="+mn-lt"/>
                        </a:rPr>
                        <a:t> </a:t>
                      </a:r>
                      <a:endParaRPr lang="en-US" sz="13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772210"/>
                  </a:ext>
                </a:extLst>
              </a:tr>
            </a:tbl>
          </a:graphicData>
        </a:graphic>
      </p:graphicFrame>
      <p:pic>
        <p:nvPicPr>
          <p:cNvPr id="8" name="Picture 2" descr="Navigation button that returns you to the table of contents menu. ">
            <a:hlinkClick r:id="rId4" action="ppaction://hlinksldjump"/>
            <a:extLst>
              <a:ext uri="{FF2B5EF4-FFF2-40B4-BE49-F238E27FC236}">
                <a16:creationId xmlns:a16="http://schemas.microsoft.com/office/drawing/2014/main" id="{7C3D61A9-D938-9544-A418-64B253D88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47041"/>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descr="Navigation arrow that takes you to the next slide. ">
            <a:hlinkClick r:id="" action="ppaction://hlinkshowjump?jump=nextslide"/>
            <a:extLst>
              <a:ext uri="{FF2B5EF4-FFF2-40B4-BE49-F238E27FC236}">
                <a16:creationId xmlns:a16="http://schemas.microsoft.com/office/drawing/2014/main" id="{99B7579D-70DA-BE40-A20F-529C731E8628}"/>
              </a:ext>
            </a:extLst>
          </p:cNvPr>
          <p:cNvSpPr/>
          <p:nvPr/>
        </p:nvSpPr>
        <p:spPr>
          <a:xfrm>
            <a:off x="7998290" y="5858201"/>
            <a:ext cx="1281545"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Take-aways</a:t>
            </a:r>
          </a:p>
        </p:txBody>
      </p:sp>
    </p:spTree>
    <p:custDataLst>
      <p:tags r:id="rId1"/>
    </p:custDataLst>
    <p:extLst>
      <p:ext uri="{BB962C8B-B14F-4D97-AF65-F5344CB8AC3E}">
        <p14:creationId xmlns:p14="http://schemas.microsoft.com/office/powerpoint/2010/main" val="2854550311"/>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subTnLst>
                                    <p:animClr clrSpc="rgb" dir="cw">
                                      <p:cBhvr override="childStyle">
                                        <p:cTn dur="1" fill="hold" display="0" masterRel="nextClick" afterEffect="1"/>
                                        <p:tgtEl>
                                          <p:spTgt spid="9"/>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7375E"/>
              </a:buClr>
              <a:buSzPts val="900"/>
              <a:buFont typeface="Arial"/>
              <a:buNone/>
            </a:pPr>
            <a:r>
              <a:rPr lang="en-US" sz="3600" b="1" i="0" u="none" strike="noStrike" cap="none" dirty="0">
                <a:solidFill>
                  <a:srgbClr val="17375E"/>
                </a:solidFill>
                <a:latin typeface="Arial"/>
                <a:ea typeface="Arial"/>
                <a:cs typeface="Arial"/>
                <a:sym typeface="Arial"/>
              </a:rPr>
              <a:t>Take-</a:t>
            </a:r>
            <a:r>
              <a:rPr lang="en-US" sz="3600" b="1" i="0" u="none" strike="noStrike" cap="none" dirty="0" err="1">
                <a:solidFill>
                  <a:srgbClr val="17375E"/>
                </a:solidFill>
                <a:latin typeface="Arial"/>
                <a:ea typeface="Arial"/>
                <a:cs typeface="Arial"/>
                <a:sym typeface="Arial"/>
              </a:rPr>
              <a:t>aways</a:t>
            </a:r>
            <a:r>
              <a:rPr lang="en-US" sz="3600" b="1" i="0" u="none" strike="noStrike" cap="none" dirty="0">
                <a:solidFill>
                  <a:srgbClr val="17375E"/>
                </a:solidFill>
                <a:latin typeface="Arial"/>
                <a:ea typeface="Arial"/>
                <a:cs typeface="Arial"/>
                <a:sym typeface="Arial"/>
              </a:rPr>
              <a:t>  </a:t>
            </a:r>
            <a:br>
              <a:rPr lang="en-US" sz="3600" b="1" i="0" u="none" strike="noStrike" cap="none" dirty="0">
                <a:solidFill>
                  <a:srgbClr val="17375E"/>
                </a:solidFill>
                <a:latin typeface="Arial"/>
                <a:ea typeface="Arial"/>
                <a:cs typeface="Arial"/>
                <a:sym typeface="Arial"/>
              </a:rPr>
            </a:br>
            <a:endParaRPr sz="3600" b="1" i="0" u="none" strike="noStrike" cap="none" dirty="0">
              <a:solidFill>
                <a:srgbClr val="17375E"/>
              </a:solidFill>
              <a:latin typeface="Arial"/>
              <a:ea typeface="Arial"/>
              <a:cs typeface="Arial"/>
              <a:sym typeface="Arial"/>
            </a:endParaRPr>
          </a:p>
        </p:txBody>
      </p:sp>
      <p:sp>
        <p:nvSpPr>
          <p:cNvPr id="190" name="Google Shape;190;p26"/>
          <p:cNvSpPr txBox="1">
            <a:spLocks noGrp="1"/>
          </p:cNvSpPr>
          <p:nvPr>
            <p:ph type="body" idx="1"/>
          </p:nvPr>
        </p:nvSpPr>
        <p:spPr>
          <a:xfrm>
            <a:off x="478183" y="1236035"/>
            <a:ext cx="7028481" cy="4662321"/>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nSpc>
                <a:spcPct val="120000"/>
              </a:lnSpc>
              <a:spcBef>
                <a:spcPts val="0"/>
              </a:spcBef>
              <a:buSzPts val="2000"/>
              <a:buFont typeface="Wingdings" panose="05000000000000000000" pitchFamily="2" charset="2"/>
              <a:buChar char="§"/>
            </a:pPr>
            <a:r>
              <a:rPr lang="en-US" sz="2800" b="1" dirty="0">
                <a:latin typeface="+mn-lt"/>
              </a:rPr>
              <a:t>Faculty: T</a:t>
            </a:r>
            <a:r>
              <a:rPr lang="en-US" sz="2800" b="1" i="0" u="none" strike="noStrike" cap="none" dirty="0">
                <a:solidFill>
                  <a:schemeClr val="dk1"/>
                </a:solidFill>
                <a:latin typeface="+mn-lt"/>
                <a:sym typeface="Arial"/>
              </a:rPr>
              <a:t>hink and design courses inclusively by adopting UDL Guidelines with hands-on opportunities to </a:t>
            </a:r>
            <a:r>
              <a:rPr lang="en-US" sz="2800" b="1" dirty="0">
                <a:latin typeface="+mn-lt"/>
              </a:rPr>
              <a:t>engage academic success for ALL students</a:t>
            </a:r>
            <a:endParaRPr lang="en-US" sz="2800" b="1" i="0" u="none" strike="noStrike" cap="none" dirty="0">
              <a:solidFill>
                <a:schemeClr val="dk1"/>
              </a:solidFill>
              <a:latin typeface="+mn-lt"/>
              <a:sym typeface="Arial"/>
            </a:endParaRPr>
          </a:p>
          <a:p>
            <a:pPr marL="342900" lvl="0" indent="-342900">
              <a:lnSpc>
                <a:spcPct val="120000"/>
              </a:lnSpc>
              <a:spcBef>
                <a:spcPts val="0"/>
              </a:spcBef>
              <a:buSzPts val="2000"/>
              <a:buFont typeface="Wingdings" panose="05000000000000000000" pitchFamily="2" charset="2"/>
              <a:buChar char="§"/>
            </a:pPr>
            <a:endParaRPr lang="en-US" sz="2800" b="1" dirty="0">
              <a:latin typeface="+mn-lt"/>
            </a:endParaRPr>
          </a:p>
          <a:p>
            <a:pPr marL="342900" lvl="0" indent="-342900">
              <a:lnSpc>
                <a:spcPct val="120000"/>
              </a:lnSpc>
              <a:spcBef>
                <a:spcPts val="0"/>
              </a:spcBef>
              <a:buSzPts val="2000"/>
              <a:buFont typeface="Wingdings" panose="05000000000000000000" pitchFamily="2" charset="2"/>
              <a:buChar char="§"/>
            </a:pPr>
            <a:r>
              <a:rPr lang="en-US" sz="2800" b="1" i="0" u="none" strike="noStrike" cap="none" dirty="0">
                <a:solidFill>
                  <a:schemeClr val="dk1"/>
                </a:solidFill>
                <a:latin typeface="+mn-lt"/>
                <a:sym typeface="Arial"/>
              </a:rPr>
              <a:t>Campus partners: Join to support faculty in designing inclusive teaching</a:t>
            </a:r>
            <a:br>
              <a:rPr lang="en-US" sz="2800" b="1" i="0" u="none" strike="noStrike" cap="none" dirty="0">
                <a:solidFill>
                  <a:schemeClr val="dk1"/>
                </a:solidFill>
                <a:latin typeface="+mn-lt"/>
                <a:sym typeface="Arial"/>
              </a:rPr>
            </a:br>
            <a:endParaRPr lang="en-US" sz="2800" b="1" i="0" u="none" strike="noStrike" cap="none" dirty="0">
              <a:solidFill>
                <a:schemeClr val="dk1"/>
              </a:solidFill>
              <a:latin typeface="+mn-lt"/>
              <a:sym typeface="Arial"/>
            </a:endParaRPr>
          </a:p>
          <a:p>
            <a:pPr marL="342900" lvl="0" indent="-342900">
              <a:lnSpc>
                <a:spcPct val="120000"/>
              </a:lnSpc>
              <a:spcBef>
                <a:spcPts val="0"/>
              </a:spcBef>
              <a:buSzPts val="2000"/>
              <a:buFont typeface="Wingdings" panose="05000000000000000000" pitchFamily="2" charset="2"/>
              <a:buChar char="§"/>
            </a:pPr>
            <a:r>
              <a:rPr lang="en-US" sz="2800" b="1" i="0" u="none" strike="noStrike" cap="none" dirty="0">
                <a:solidFill>
                  <a:schemeClr val="dk1"/>
                </a:solidFill>
                <a:latin typeface="+mn-lt"/>
                <a:sym typeface="Arial"/>
              </a:rPr>
              <a:t>Faculty Professional Development: Offer this Inclusive </a:t>
            </a:r>
            <a:r>
              <a:rPr lang="en-US" sz="2800" b="1" dirty="0">
                <a:latin typeface="+mn-lt"/>
              </a:rPr>
              <a:t>Teaching program annually to create campus Immersion UDL Faculty Ambassadors </a:t>
            </a:r>
            <a:br>
              <a:rPr lang="en-US" sz="2800" b="1" i="0" u="none" strike="noStrike" cap="none" dirty="0">
                <a:solidFill>
                  <a:schemeClr val="dk1"/>
                </a:solidFill>
                <a:latin typeface="Times" pitchFamily="2" charset="0"/>
                <a:sym typeface="Arial"/>
              </a:rPr>
            </a:br>
            <a:endParaRPr sz="2800" b="1" i="0" u="none" strike="noStrike" cap="none" dirty="0">
              <a:solidFill>
                <a:schemeClr val="dk1"/>
              </a:solidFill>
              <a:latin typeface="Times" pitchFamily="2" charset="0"/>
              <a:sym typeface="Arial"/>
            </a:endParaRPr>
          </a:p>
          <a:p>
            <a:pPr marL="342900" marR="0" lvl="0" indent="-342900" algn="l" rtl="0">
              <a:lnSpc>
                <a:spcPct val="80000"/>
              </a:lnSpc>
              <a:spcBef>
                <a:spcPts val="400"/>
              </a:spcBef>
              <a:spcAft>
                <a:spcPts val="0"/>
              </a:spcAft>
              <a:buSzPts val="2000"/>
              <a:buFont typeface="Wingdings" panose="05000000000000000000" pitchFamily="2" charset="2"/>
              <a:buChar char="§"/>
            </a:pPr>
            <a:endParaRPr sz="2800" b="1" i="0" u="none" strike="noStrike" cap="none" dirty="0">
              <a:solidFill>
                <a:schemeClr val="dk1"/>
              </a:solidFill>
              <a:latin typeface="Times" pitchFamily="2" charset="0"/>
              <a:sym typeface="Arial"/>
            </a:endParaRPr>
          </a:p>
        </p:txBody>
      </p:sp>
      <p:sp>
        <p:nvSpPr>
          <p:cNvPr id="191" name="Google Shape;191;p26"/>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21</a:t>
            </a:fld>
            <a:endParaRPr sz="1200">
              <a:solidFill>
                <a:srgbClr val="888888"/>
              </a:solidFill>
              <a:latin typeface="Calibri"/>
              <a:ea typeface="Calibri"/>
              <a:cs typeface="Calibri"/>
              <a:sym typeface="Calibri"/>
            </a:endParaRPr>
          </a:p>
        </p:txBody>
      </p:sp>
      <p:sp>
        <p:nvSpPr>
          <p:cNvPr id="192" name="Google Shape;192;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en-US" sz="1200">
                <a:solidFill>
                  <a:srgbClr val="888888"/>
                </a:solidFill>
                <a:latin typeface="Calibri"/>
                <a:ea typeface="Calibri"/>
                <a:cs typeface="Calibri"/>
                <a:sym typeface="Calibri"/>
              </a:rPr>
              <a:t>San José State University</a:t>
            </a:r>
            <a:endParaRPr/>
          </a:p>
        </p:txBody>
      </p:sp>
      <p:pic>
        <p:nvPicPr>
          <p:cNvPr id="6" name="Picture 2" descr="Navigation button that returns you to the table of contents menu. ">
            <a:hlinkClick r:id="rId4" action="ppaction://hlinksldjump"/>
            <a:extLst>
              <a:ext uri="{FF2B5EF4-FFF2-40B4-BE49-F238E27FC236}">
                <a16:creationId xmlns:a16="http://schemas.microsoft.com/office/drawing/2014/main" id="{3E585E64-4BD3-0744-B785-96F4C40A4F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943" y="5440363"/>
            <a:ext cx="948911" cy="14918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title"/>
          </p:nvPr>
        </p:nvSpPr>
        <p:spPr>
          <a:xfrm>
            <a:off x="355600" y="248893"/>
            <a:ext cx="6012180" cy="97547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7375E"/>
              </a:buClr>
              <a:buSzPts val="1100"/>
              <a:buFont typeface="Arial"/>
              <a:buNone/>
            </a:pPr>
            <a:r>
              <a:rPr lang="en-US" sz="4400" b="1" i="0" u="none" strike="noStrike" cap="none" dirty="0">
                <a:solidFill>
                  <a:srgbClr val="17375E"/>
                </a:solidFill>
                <a:latin typeface="Arial"/>
                <a:ea typeface="Arial"/>
                <a:cs typeface="Arial"/>
                <a:sym typeface="Arial"/>
              </a:rPr>
              <a:t>Questions?</a:t>
            </a:r>
            <a:endParaRPr dirty="0"/>
          </a:p>
        </p:txBody>
      </p:sp>
      <p:sp>
        <p:nvSpPr>
          <p:cNvPr id="207" name="Google Shape;207;p28"/>
          <p:cNvSpPr txBox="1">
            <a:spLocks noGrp="1"/>
          </p:cNvSpPr>
          <p:nvPr>
            <p:ph type="body" idx="1"/>
          </p:nvPr>
        </p:nvSpPr>
        <p:spPr>
          <a:xfrm>
            <a:off x="818147" y="1429136"/>
            <a:ext cx="4878116" cy="4906611"/>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110000"/>
              </a:lnSpc>
              <a:spcBef>
                <a:spcPts val="0"/>
              </a:spcBef>
              <a:spcAft>
                <a:spcPts val="0"/>
              </a:spcAft>
              <a:buClr>
                <a:schemeClr val="dk1"/>
              </a:buClr>
              <a:buSzPts val="500"/>
              <a:buFont typeface="Arial"/>
              <a:buNone/>
            </a:pPr>
            <a:r>
              <a:rPr lang="en-US" sz="2000" b="0" i="0" u="none" strike="noStrike" cap="none" dirty="0">
                <a:solidFill>
                  <a:schemeClr val="dk1"/>
                </a:solidFill>
                <a:latin typeface="+mn-lt"/>
                <a:sym typeface="Arial"/>
                <a:hlinkClick r:id="rId4"/>
              </a:rPr>
              <a:t>Elizabeth </a:t>
            </a:r>
            <a:r>
              <a:rPr lang="en-US" sz="2000" b="0" i="0" u="none" strike="noStrike" cap="none" dirty="0" err="1">
                <a:solidFill>
                  <a:schemeClr val="dk1"/>
                </a:solidFill>
                <a:latin typeface="+mn-lt"/>
                <a:sym typeface="Arial"/>
                <a:hlinkClick r:id="rId4"/>
              </a:rPr>
              <a:t>Tu</a:t>
            </a:r>
            <a:r>
              <a:rPr lang="en-US" sz="2000" b="0" i="0" u="none" strike="noStrike" cap="none" dirty="0">
                <a:solidFill>
                  <a:schemeClr val="dk1"/>
                </a:solidFill>
                <a:latin typeface="+mn-lt"/>
                <a:sym typeface="Arial"/>
                <a:hlinkClick r:id="rId4"/>
              </a:rPr>
              <a:t> </a:t>
            </a:r>
            <a:endParaRPr lang="en-US" sz="2000" b="0" i="0" u="none" strike="noStrike" cap="none" dirty="0">
              <a:solidFill>
                <a:schemeClr val="dk1"/>
              </a:solidFill>
              <a:latin typeface="+mn-lt"/>
              <a:sym typeface="Arial"/>
            </a:endParaRPr>
          </a:p>
          <a:p>
            <a:pPr marL="0" marR="0" lvl="0" indent="0" algn="l" rtl="0">
              <a:lnSpc>
                <a:spcPct val="110000"/>
              </a:lnSpc>
              <a:spcBef>
                <a:spcPts val="0"/>
              </a:spcBef>
              <a:spcAft>
                <a:spcPts val="0"/>
              </a:spcAft>
              <a:buClr>
                <a:schemeClr val="dk1"/>
              </a:buClr>
              <a:buSzPts val="500"/>
              <a:buFont typeface="Arial"/>
              <a:buNone/>
            </a:pPr>
            <a:r>
              <a:rPr lang="en-US" sz="2000" b="0" i="0" u="none" strike="noStrike" cap="none" dirty="0">
                <a:solidFill>
                  <a:schemeClr val="dk1"/>
                </a:solidFill>
                <a:latin typeface="+mn-lt"/>
                <a:sym typeface="Arial"/>
              </a:rPr>
              <a:t>Instructional Designer &amp; Accessibility Consultant</a:t>
            </a:r>
          </a:p>
          <a:p>
            <a:pPr marL="0" marR="0" lvl="0" indent="0" algn="l" rtl="0">
              <a:lnSpc>
                <a:spcPct val="110000"/>
              </a:lnSpc>
              <a:spcBef>
                <a:spcPts val="0"/>
              </a:spcBef>
              <a:spcAft>
                <a:spcPts val="0"/>
              </a:spcAft>
              <a:buClr>
                <a:schemeClr val="dk1"/>
              </a:buClr>
              <a:buSzPts val="500"/>
              <a:buFont typeface="Arial"/>
              <a:buNone/>
            </a:pPr>
            <a:r>
              <a:rPr lang="en-US" sz="2000" dirty="0">
                <a:latin typeface="+mn-lt"/>
                <a:hlinkClick r:id="rId5"/>
              </a:rPr>
              <a:t>Center for Faculty Development</a:t>
            </a:r>
            <a:endParaRPr dirty="0">
              <a:latin typeface="+mn-lt"/>
            </a:endParaRPr>
          </a:p>
          <a:p>
            <a:pPr marL="457200" marR="0" lvl="1" indent="0" algn="l" rtl="0">
              <a:lnSpc>
                <a:spcPct val="110000"/>
              </a:lnSpc>
              <a:spcBef>
                <a:spcPts val="400"/>
              </a:spcBef>
              <a:spcAft>
                <a:spcPts val="0"/>
              </a:spcAft>
              <a:buClr>
                <a:schemeClr val="dk1"/>
              </a:buClr>
              <a:buSzPts val="500"/>
              <a:buFont typeface="Arial"/>
              <a:buNone/>
            </a:pPr>
            <a:r>
              <a:rPr lang="en-US" sz="2000" b="0" i="0" u="sng" strike="noStrike" cap="none" dirty="0">
                <a:solidFill>
                  <a:schemeClr val="hlink"/>
                </a:solidFill>
                <a:latin typeface="+mn-lt"/>
                <a:ea typeface="Arial"/>
                <a:cs typeface="Arial"/>
                <a:sym typeface="Arial"/>
                <a:hlinkClick r:id="rId6"/>
              </a:rPr>
              <a:t>Elizabeth.Tu@sjsu.edu</a:t>
            </a:r>
            <a:endParaRPr dirty="0">
              <a:latin typeface="+mn-lt"/>
            </a:endParaRPr>
          </a:p>
          <a:p>
            <a:pPr marL="457200" marR="0" lvl="1" indent="0" algn="l" rtl="0">
              <a:lnSpc>
                <a:spcPct val="110000"/>
              </a:lnSpc>
              <a:spcBef>
                <a:spcPts val="400"/>
              </a:spcBef>
              <a:spcAft>
                <a:spcPts val="0"/>
              </a:spcAft>
              <a:buClr>
                <a:schemeClr val="dk1"/>
              </a:buClr>
              <a:buSzPts val="500"/>
              <a:buFont typeface="Arial"/>
              <a:buNone/>
            </a:pPr>
            <a:r>
              <a:rPr lang="en-US" sz="2000" b="0" i="0" u="none" strike="noStrike" cap="none" dirty="0">
                <a:solidFill>
                  <a:schemeClr val="dk1"/>
                </a:solidFill>
                <a:latin typeface="+mn-lt"/>
                <a:ea typeface="Arial"/>
                <a:cs typeface="Arial"/>
                <a:sym typeface="Arial"/>
              </a:rPr>
              <a:t>Phone: 408.924.3093</a:t>
            </a:r>
            <a:endParaRPr dirty="0">
              <a:latin typeface="+mn-lt"/>
            </a:endParaRPr>
          </a:p>
          <a:p>
            <a:pPr marL="457200" marR="0" lvl="1" indent="0" algn="l" rtl="0">
              <a:lnSpc>
                <a:spcPct val="110000"/>
              </a:lnSpc>
              <a:spcBef>
                <a:spcPts val="400"/>
              </a:spcBef>
              <a:spcAft>
                <a:spcPts val="0"/>
              </a:spcAft>
              <a:buClr>
                <a:schemeClr val="dk1"/>
              </a:buClr>
              <a:buSzPts val="500"/>
              <a:buFont typeface="Arial"/>
              <a:buNone/>
            </a:pPr>
            <a:endParaRPr sz="2000" b="0" dirty="0">
              <a:latin typeface="+mn-lt"/>
              <a:ea typeface="Arial"/>
              <a:cs typeface="Arial"/>
              <a:sym typeface="Arial"/>
            </a:endParaRPr>
          </a:p>
          <a:p>
            <a:pPr marL="0" lvl="0" indent="0" algn="l" rtl="0">
              <a:lnSpc>
                <a:spcPct val="110000"/>
              </a:lnSpc>
              <a:spcBef>
                <a:spcPts val="400"/>
              </a:spcBef>
              <a:spcAft>
                <a:spcPts val="0"/>
              </a:spcAft>
              <a:buSzPts val="500"/>
              <a:buNone/>
            </a:pPr>
            <a:r>
              <a:rPr lang="en-US" sz="2000" dirty="0">
                <a:latin typeface="+mn-lt"/>
                <a:hlinkClick r:id="rId7"/>
              </a:rPr>
              <a:t>Andrea </a:t>
            </a:r>
            <a:r>
              <a:rPr lang="en-US" sz="2000" dirty="0" err="1">
                <a:latin typeface="+mn-lt"/>
                <a:hlinkClick r:id="rId7"/>
              </a:rPr>
              <a:t>Golloher</a:t>
            </a:r>
            <a:r>
              <a:rPr lang="en-US" sz="2000" dirty="0">
                <a:latin typeface="+mn-lt"/>
              </a:rPr>
              <a:t>, Assistant Professor</a:t>
            </a:r>
          </a:p>
          <a:p>
            <a:pPr marL="0" lvl="0" indent="0" algn="l" rtl="0">
              <a:lnSpc>
                <a:spcPct val="110000"/>
              </a:lnSpc>
              <a:spcBef>
                <a:spcPts val="400"/>
              </a:spcBef>
              <a:spcAft>
                <a:spcPts val="0"/>
              </a:spcAft>
              <a:buSzPts val="500"/>
              <a:buNone/>
            </a:pPr>
            <a:r>
              <a:rPr lang="en-US" sz="2000" dirty="0">
                <a:latin typeface="+mn-lt"/>
                <a:hlinkClick r:id="rId8"/>
              </a:rPr>
              <a:t>Department of Special Education</a:t>
            </a:r>
            <a:endParaRPr sz="2000" dirty="0">
              <a:latin typeface="+mn-lt"/>
            </a:endParaRPr>
          </a:p>
          <a:p>
            <a:pPr marL="457200" lvl="1" indent="0" algn="l" rtl="0">
              <a:lnSpc>
                <a:spcPct val="110000"/>
              </a:lnSpc>
              <a:spcBef>
                <a:spcPts val="400"/>
              </a:spcBef>
              <a:spcAft>
                <a:spcPts val="0"/>
              </a:spcAft>
              <a:buSzPts val="500"/>
              <a:buNone/>
            </a:pPr>
            <a:r>
              <a:rPr lang="en-US" sz="2000" b="0" u="sng" dirty="0">
                <a:solidFill>
                  <a:schemeClr val="hlink"/>
                </a:solidFill>
                <a:latin typeface="+mn-lt"/>
                <a:hlinkClick r:id="rId6"/>
              </a:rPr>
              <a:t>Andrea.Golloher@sjsu.edu</a:t>
            </a:r>
            <a:endParaRPr sz="2000" b="0" u="sng" dirty="0">
              <a:solidFill>
                <a:schemeClr val="hlink"/>
              </a:solidFill>
              <a:latin typeface="+mn-lt"/>
              <a:hlinkClick r:id="rId6"/>
            </a:endParaRPr>
          </a:p>
          <a:p>
            <a:pPr marL="457200" lvl="1" indent="0" algn="l" rtl="0">
              <a:lnSpc>
                <a:spcPct val="110000"/>
              </a:lnSpc>
              <a:spcBef>
                <a:spcPts val="400"/>
              </a:spcBef>
              <a:spcAft>
                <a:spcPts val="0"/>
              </a:spcAft>
              <a:buSzPts val="500"/>
              <a:buNone/>
            </a:pPr>
            <a:r>
              <a:rPr lang="en-US" sz="2000" b="0" dirty="0">
                <a:latin typeface="+mn-lt"/>
              </a:rPr>
              <a:t>Phone: 408.924.5791</a:t>
            </a:r>
            <a:endParaRPr dirty="0">
              <a:latin typeface="+mn-lt"/>
            </a:endParaRPr>
          </a:p>
          <a:p>
            <a:pPr marL="457200" lvl="1" indent="0" algn="l" rtl="0">
              <a:lnSpc>
                <a:spcPct val="110000"/>
              </a:lnSpc>
              <a:spcBef>
                <a:spcPts val="400"/>
              </a:spcBef>
              <a:spcAft>
                <a:spcPts val="0"/>
              </a:spcAft>
              <a:buSzPts val="500"/>
              <a:buNone/>
            </a:pPr>
            <a:endParaRPr sz="2000" b="0" dirty="0">
              <a:latin typeface="+mn-lt"/>
            </a:endParaRPr>
          </a:p>
          <a:p>
            <a:pPr marL="0" lvl="0" indent="0" algn="l" rtl="0">
              <a:lnSpc>
                <a:spcPct val="110000"/>
              </a:lnSpc>
              <a:spcBef>
                <a:spcPts val="400"/>
              </a:spcBef>
              <a:spcAft>
                <a:spcPts val="0"/>
              </a:spcAft>
              <a:buSzPts val="500"/>
              <a:buNone/>
            </a:pPr>
            <a:r>
              <a:rPr lang="en-US" sz="2000" dirty="0">
                <a:latin typeface="+mn-lt"/>
              </a:rPr>
              <a:t>Matthew Love, Assistant Professor</a:t>
            </a:r>
          </a:p>
          <a:p>
            <a:pPr marL="0" indent="0">
              <a:lnSpc>
                <a:spcPct val="110000"/>
              </a:lnSpc>
              <a:spcBef>
                <a:spcPts val="400"/>
              </a:spcBef>
              <a:buSzPts val="500"/>
              <a:buNone/>
            </a:pPr>
            <a:r>
              <a:rPr lang="en-US" sz="2000" dirty="0">
                <a:hlinkClick r:id="rId8"/>
              </a:rPr>
              <a:t>Department of Special Education</a:t>
            </a:r>
            <a:endParaRPr sz="2000" dirty="0">
              <a:latin typeface="+mn-lt"/>
            </a:endParaRPr>
          </a:p>
          <a:p>
            <a:pPr marL="457200" lvl="1" indent="0" algn="l" rtl="0">
              <a:lnSpc>
                <a:spcPct val="110000"/>
              </a:lnSpc>
              <a:spcBef>
                <a:spcPts val="400"/>
              </a:spcBef>
              <a:spcAft>
                <a:spcPts val="0"/>
              </a:spcAft>
              <a:buSzPts val="500"/>
              <a:buNone/>
            </a:pPr>
            <a:r>
              <a:rPr lang="en-US" sz="2000" b="0" u="sng" dirty="0">
                <a:solidFill>
                  <a:schemeClr val="hlink"/>
                </a:solidFill>
                <a:latin typeface="+mn-lt"/>
                <a:hlinkClick r:id="rId6"/>
              </a:rPr>
              <a:t>Matthew.Love@sjsu.edu</a:t>
            </a:r>
            <a:endParaRPr sz="2000" b="0" u="sng" dirty="0">
              <a:solidFill>
                <a:schemeClr val="hlink"/>
              </a:solidFill>
              <a:latin typeface="+mn-lt"/>
              <a:hlinkClick r:id="rId6"/>
            </a:endParaRPr>
          </a:p>
          <a:p>
            <a:pPr marL="457200" lvl="1" indent="0" algn="l" rtl="0">
              <a:lnSpc>
                <a:spcPct val="110000"/>
              </a:lnSpc>
              <a:spcBef>
                <a:spcPts val="400"/>
              </a:spcBef>
              <a:spcAft>
                <a:spcPts val="0"/>
              </a:spcAft>
              <a:buSzPts val="500"/>
              <a:buNone/>
            </a:pPr>
            <a:r>
              <a:rPr lang="en-US" sz="2000" b="0" dirty="0">
                <a:latin typeface="+mn-lt"/>
              </a:rPr>
              <a:t>Phone: 408.924.3695</a:t>
            </a:r>
          </a:p>
          <a:p>
            <a:pPr marL="457200" lvl="1" indent="0" algn="l" rtl="0">
              <a:lnSpc>
                <a:spcPct val="100000"/>
              </a:lnSpc>
              <a:spcBef>
                <a:spcPts val="400"/>
              </a:spcBef>
              <a:spcAft>
                <a:spcPts val="0"/>
              </a:spcAft>
              <a:buSzPts val="500"/>
              <a:buNone/>
            </a:pPr>
            <a:endParaRPr lang="en-US" sz="2000" b="0" dirty="0">
              <a:latin typeface="+mn-lt"/>
            </a:endParaRPr>
          </a:p>
          <a:p>
            <a:pPr marL="457200" lvl="1" indent="0" algn="ctr" rtl="0">
              <a:lnSpc>
                <a:spcPct val="100000"/>
              </a:lnSpc>
              <a:spcBef>
                <a:spcPts val="400"/>
              </a:spcBef>
              <a:spcAft>
                <a:spcPts val="0"/>
              </a:spcAft>
              <a:buSzPts val="500"/>
              <a:buNone/>
            </a:pPr>
            <a:r>
              <a:rPr lang="en-US" b="0" dirty="0">
                <a:latin typeface="+mn-lt"/>
              </a:rPr>
              <a:t>Thank You!  </a:t>
            </a:r>
          </a:p>
          <a:p>
            <a:pPr marL="57150" lvl="0" indent="0" algn="l" rtl="0">
              <a:lnSpc>
                <a:spcPct val="100000"/>
              </a:lnSpc>
              <a:spcBef>
                <a:spcPts val="400"/>
              </a:spcBef>
              <a:spcAft>
                <a:spcPts val="0"/>
              </a:spcAft>
              <a:buSzPts val="600"/>
              <a:buFont typeface="Arial"/>
              <a:buNone/>
            </a:pPr>
            <a:endParaRPr sz="2400" b="0" dirty="0">
              <a:latin typeface="Arial"/>
              <a:ea typeface="Arial"/>
              <a:cs typeface="Arial"/>
              <a:sym typeface="Arial"/>
            </a:endParaRPr>
          </a:p>
        </p:txBody>
      </p:sp>
      <p:sp>
        <p:nvSpPr>
          <p:cNvPr id="208" name="Google Shape;20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en-US" sz="1200">
                <a:solidFill>
                  <a:srgbClr val="888888"/>
                </a:solidFill>
                <a:latin typeface="Calibri"/>
                <a:ea typeface="Calibri"/>
                <a:cs typeface="Calibri"/>
                <a:sym typeface="Calibri"/>
              </a:rPr>
              <a:t>San José State University</a:t>
            </a:r>
            <a:endParaRPr/>
          </a:p>
        </p:txBody>
      </p:sp>
      <p:sp>
        <p:nvSpPr>
          <p:cNvPr id="209" name="Google Shape;209;p28"/>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22</a:t>
            </a:fld>
            <a:endParaRPr sz="1200">
              <a:solidFill>
                <a:srgbClr val="888888"/>
              </a:solidFill>
              <a:latin typeface="Calibri"/>
              <a:ea typeface="Calibri"/>
              <a:cs typeface="Calibri"/>
              <a:sym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512011" cy="1143000"/>
          </a:xfrm>
        </p:spPr>
        <p:txBody>
          <a:bodyPr/>
          <a:lstStyle/>
          <a:p>
            <a:r>
              <a:rPr lang="en-US" dirty="0"/>
              <a:t>Download the Slides</a:t>
            </a:r>
          </a:p>
        </p:txBody>
      </p:sp>
      <p:sp>
        <p:nvSpPr>
          <p:cNvPr id="3" name="Text Placeholder 2"/>
          <p:cNvSpPr>
            <a:spLocks noGrp="1"/>
          </p:cNvSpPr>
          <p:nvPr>
            <p:ph type="body" idx="1"/>
          </p:nvPr>
        </p:nvSpPr>
        <p:spPr>
          <a:xfrm>
            <a:off x="393032" y="1600201"/>
            <a:ext cx="5751093" cy="1637270"/>
          </a:xfrm>
        </p:spPr>
        <p:txBody>
          <a:bodyPr>
            <a:normAutofit fontScale="77500" lnSpcReduction="20000"/>
          </a:bodyPr>
          <a:lstStyle/>
          <a:p>
            <a:pPr marL="457200" lvl="1" indent="0" algn="ctr">
              <a:lnSpc>
                <a:spcPct val="120000"/>
              </a:lnSpc>
              <a:spcBef>
                <a:spcPts val="400"/>
              </a:spcBef>
              <a:buClr>
                <a:srgbClr val="000000"/>
              </a:buClr>
              <a:buSzPts val="500"/>
              <a:buNone/>
            </a:pPr>
            <a:r>
              <a:rPr lang="en-US" b="0" dirty="0">
                <a:solidFill>
                  <a:srgbClr val="000000"/>
                </a:solidFill>
                <a:latin typeface="Arial"/>
                <a:hlinkClick r:id="rId4"/>
              </a:rPr>
              <a:t>SJSU Accessibility Instructional Materials page</a:t>
            </a:r>
            <a:endParaRPr lang="en-US" b="0" dirty="0">
              <a:solidFill>
                <a:srgbClr val="000000"/>
              </a:solidFill>
              <a:latin typeface="Arial"/>
            </a:endParaRPr>
          </a:p>
          <a:p>
            <a:pPr marL="457200" lvl="1" indent="0" algn="ctr">
              <a:lnSpc>
                <a:spcPct val="120000"/>
              </a:lnSpc>
              <a:spcBef>
                <a:spcPts val="400"/>
              </a:spcBef>
              <a:buClr>
                <a:srgbClr val="000000"/>
              </a:buClr>
              <a:buSzPts val="500"/>
              <a:buNone/>
            </a:pPr>
            <a:r>
              <a:rPr lang="en-US" dirty="0">
                <a:solidFill>
                  <a:srgbClr val="000000"/>
                </a:solidFill>
                <a:latin typeface="+mn-lt"/>
              </a:rPr>
              <a:t>http://www.sjsu.edu/accessibility/instructional-materials/</a:t>
            </a:r>
            <a:endParaRPr lang="en-US" b="0" dirty="0">
              <a:solidFill>
                <a:srgbClr val="000000"/>
              </a:solidFill>
              <a:latin typeface="+mn-lt"/>
            </a:endParaRP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23</a:t>
            </a:fld>
            <a:endParaRPr lang="en-US"/>
          </a:p>
        </p:txBody>
      </p:sp>
      <p:pic>
        <p:nvPicPr>
          <p:cNvPr id="5" name="Picture 4" descr="A QR Code to download the slides" title="slides download"/>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522" y="3504854"/>
            <a:ext cx="2587752" cy="2587752"/>
          </a:xfrm>
          <a:prstGeom prst="rect">
            <a:avLst/>
          </a:prstGeom>
        </p:spPr>
      </p:pic>
      <p:sp>
        <p:nvSpPr>
          <p:cNvPr id="6" name="Footer Placeholder 5"/>
          <p:cNvSpPr>
            <a:spLocks noGrp="1"/>
          </p:cNvSpPr>
          <p:nvPr>
            <p:ph type="ftr" idx="11"/>
          </p:nvPr>
        </p:nvSpPr>
        <p:spPr/>
        <p:txBody>
          <a:bodyPr/>
          <a:lstStyle/>
          <a:p>
            <a:r>
              <a:rPr lang="en-US"/>
              <a:t>San José State University</a:t>
            </a:r>
          </a:p>
        </p:txBody>
      </p:sp>
    </p:spTree>
    <p:custDataLst>
      <p:tags r:id="rId1"/>
    </p:custDataLst>
    <p:extLst>
      <p:ext uri="{BB962C8B-B14F-4D97-AF65-F5344CB8AC3E}">
        <p14:creationId xmlns:p14="http://schemas.microsoft.com/office/powerpoint/2010/main" val="1175820041"/>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457200" y="274637"/>
            <a:ext cx="5860473"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7375E"/>
              </a:buClr>
              <a:buSzPts val="1100"/>
              <a:buFont typeface="Calibri"/>
              <a:buNone/>
            </a:pPr>
            <a:r>
              <a:rPr lang="en-US" sz="4400" b="1" i="0" u="none" strike="noStrike" cap="none" dirty="0">
                <a:solidFill>
                  <a:srgbClr val="17375E"/>
                </a:solidFill>
                <a:latin typeface="Arial"/>
                <a:ea typeface="Arial"/>
                <a:cs typeface="Arial"/>
                <a:sym typeface="Arial"/>
              </a:rPr>
              <a:t>Session Overview-Table of </a:t>
            </a:r>
            <a:r>
              <a:rPr lang="en-US" sz="4400" b="1" i="0" u="none" strike="noStrike" cap="none" dirty="0">
                <a:solidFill>
                  <a:srgbClr val="17375E"/>
                </a:solidFill>
                <a:latin typeface="+mj-lt"/>
                <a:cs typeface="Calibri" panose="020F0502020204030204" pitchFamily="34" charset="0"/>
                <a:sym typeface="Arial"/>
              </a:rPr>
              <a:t>Contents</a:t>
            </a:r>
            <a:endParaRPr sz="4400" b="1" i="0" u="none" strike="noStrike" cap="none" dirty="0">
              <a:solidFill>
                <a:srgbClr val="17375E"/>
              </a:solidFill>
              <a:latin typeface="+mj-lt"/>
              <a:cs typeface="Calibri" panose="020F0502020204030204" pitchFamily="34" charset="0"/>
              <a:sym typeface="Arial"/>
            </a:endParaRPr>
          </a:p>
        </p:txBody>
      </p:sp>
      <p:sp>
        <p:nvSpPr>
          <p:cNvPr id="116" name="Google Shape;116;p17"/>
          <p:cNvSpPr txBox="1">
            <a:spLocks noGrp="1"/>
          </p:cNvSpPr>
          <p:nvPr>
            <p:ph type="body" idx="1"/>
          </p:nvPr>
        </p:nvSpPr>
        <p:spPr>
          <a:xfrm>
            <a:off x="457200" y="1975103"/>
            <a:ext cx="6678385" cy="4213423"/>
          </a:xfrm>
          <a:prstGeom prst="rect">
            <a:avLst/>
          </a:prstGeom>
          <a:noFill/>
          <a:ln>
            <a:noFill/>
          </a:ln>
        </p:spPr>
        <p:txBody>
          <a:bodyPr spcFirstLastPara="1" wrap="square" lIns="91425" tIns="45700" rIns="91425" bIns="45700" anchor="t" anchorCtr="0">
            <a:noAutofit/>
          </a:bodyPr>
          <a:lstStyle/>
          <a:p>
            <a:pPr marL="571500" indent="-571500">
              <a:lnSpc>
                <a:spcPct val="90000"/>
              </a:lnSpc>
              <a:spcBef>
                <a:spcPts val="1000"/>
              </a:spcBef>
              <a:buSzPct val="100000"/>
              <a:buFont typeface="Noto Sans Symbols"/>
              <a:buChar char="▪"/>
            </a:pPr>
            <a:r>
              <a:rPr lang="en-US" sz="2400" b="1" dirty="0">
                <a:hlinkClick r:id="" action="ppaction://hlinkshowjump?jump=nextslide"/>
              </a:rPr>
              <a:t>Our Context</a:t>
            </a:r>
            <a:r>
              <a:rPr lang="en-US" sz="2400" b="1" dirty="0"/>
              <a:t> </a:t>
            </a:r>
          </a:p>
          <a:p>
            <a:pPr marL="571500" indent="-571500">
              <a:lnSpc>
                <a:spcPct val="90000"/>
              </a:lnSpc>
              <a:spcBef>
                <a:spcPts val="1000"/>
              </a:spcBef>
              <a:buSzPct val="100000"/>
              <a:buFont typeface="Noto Sans Symbols"/>
              <a:buChar char="▪"/>
            </a:pPr>
            <a:r>
              <a:rPr lang="en-US" sz="2400" b="1" dirty="0">
                <a:hlinkClick r:id="rId4" action="ppaction://hlinksldjump"/>
              </a:rPr>
              <a:t>Our Campus vs National data</a:t>
            </a:r>
            <a:endParaRPr lang="en-US" sz="2400" b="1" dirty="0">
              <a:latin typeface="Arial"/>
              <a:ea typeface="Arial"/>
              <a:cs typeface="Arial"/>
              <a:sym typeface="Arial"/>
            </a:endParaRPr>
          </a:p>
          <a:p>
            <a:pPr marL="571500" lvl="0" indent="-571500" algn="l" rtl="0">
              <a:lnSpc>
                <a:spcPct val="90000"/>
              </a:lnSpc>
              <a:spcBef>
                <a:spcPts val="1000"/>
              </a:spcBef>
              <a:spcAft>
                <a:spcPts val="0"/>
              </a:spcAft>
              <a:buSzPct val="100000"/>
              <a:buFont typeface="Noto Sans Symbols"/>
              <a:buChar char="▪"/>
            </a:pPr>
            <a:r>
              <a:rPr lang="en-US" sz="2400" b="1" dirty="0">
                <a:latin typeface="Arial"/>
                <a:ea typeface="Arial"/>
                <a:cs typeface="Arial"/>
                <a:sym typeface="Arial"/>
                <a:hlinkClick r:id="rId5" action="ppaction://hlinksldjump"/>
              </a:rPr>
              <a:t>Our Efforts to Date</a:t>
            </a:r>
            <a:endParaRPr sz="2400" dirty="0"/>
          </a:p>
          <a:p>
            <a:pPr marL="571500" lvl="0" indent="-571500" algn="l" rtl="0">
              <a:lnSpc>
                <a:spcPct val="90000"/>
              </a:lnSpc>
              <a:spcBef>
                <a:spcPts val="1000"/>
              </a:spcBef>
              <a:spcAft>
                <a:spcPts val="0"/>
              </a:spcAft>
              <a:buSzPct val="100000"/>
              <a:buFont typeface="Noto Sans Symbols"/>
              <a:buChar char="▪"/>
            </a:pPr>
            <a:r>
              <a:rPr lang="en-US" sz="2400" b="1" dirty="0">
                <a:latin typeface="Arial"/>
                <a:ea typeface="Arial"/>
                <a:cs typeface="Arial"/>
                <a:sym typeface="Arial"/>
                <a:hlinkClick r:id="rId6" action="ppaction://hlinksldjump"/>
              </a:rPr>
              <a:t>Our Findings</a:t>
            </a:r>
            <a:endParaRPr sz="2400" dirty="0"/>
          </a:p>
          <a:p>
            <a:pPr marL="571500" lvl="0" indent="-571500" algn="l" rtl="0">
              <a:lnSpc>
                <a:spcPct val="90000"/>
              </a:lnSpc>
              <a:spcBef>
                <a:spcPts val="1000"/>
              </a:spcBef>
              <a:spcAft>
                <a:spcPts val="0"/>
              </a:spcAft>
              <a:buSzPct val="100000"/>
              <a:buFont typeface="Noto Sans Symbols"/>
              <a:buChar char="▪"/>
            </a:pPr>
            <a:r>
              <a:rPr lang="en-US" sz="2400" b="1" dirty="0">
                <a:latin typeface="Arial"/>
                <a:ea typeface="Arial"/>
                <a:cs typeface="Arial"/>
                <a:sym typeface="Arial"/>
                <a:hlinkClick r:id="rId7" action="ppaction://hlinksldjump"/>
              </a:rPr>
              <a:t>Take-</a:t>
            </a:r>
            <a:r>
              <a:rPr lang="en-US" sz="2400" b="1" dirty="0" err="1">
                <a:latin typeface="Arial"/>
                <a:ea typeface="Arial"/>
                <a:cs typeface="Arial"/>
                <a:sym typeface="Arial"/>
                <a:hlinkClick r:id="rId7" action="ppaction://hlinksldjump"/>
              </a:rPr>
              <a:t>aways</a:t>
            </a:r>
            <a:endParaRPr sz="2400" dirty="0"/>
          </a:p>
          <a:p>
            <a:pPr marL="571500" lvl="0" indent="-571500" algn="l" rtl="0">
              <a:lnSpc>
                <a:spcPct val="90000"/>
              </a:lnSpc>
              <a:spcBef>
                <a:spcPts val="1000"/>
              </a:spcBef>
              <a:spcAft>
                <a:spcPts val="0"/>
              </a:spcAft>
              <a:buSzPct val="100000"/>
              <a:buFont typeface="Noto Sans Symbols"/>
              <a:buChar char="▪"/>
            </a:pPr>
            <a:r>
              <a:rPr lang="en-US" sz="2220" b="1" i="0" u="none" strike="noStrike" cap="none" dirty="0">
                <a:solidFill>
                  <a:schemeClr val="dk1"/>
                </a:solidFill>
                <a:latin typeface="Arial"/>
                <a:ea typeface="Arial"/>
                <a:cs typeface="Arial"/>
                <a:sym typeface="Arial"/>
                <a:hlinkClick r:id="rId8" action="ppaction://hlinksldjump"/>
              </a:rPr>
              <a:t>Points of Contact </a:t>
            </a:r>
            <a:endParaRPr lang="en-US" sz="2220" b="1" i="0" u="none" strike="noStrike" cap="none" dirty="0">
              <a:solidFill>
                <a:schemeClr val="dk1"/>
              </a:solidFill>
              <a:latin typeface="Arial"/>
              <a:ea typeface="Arial"/>
              <a:cs typeface="Arial"/>
              <a:sym typeface="Arial"/>
            </a:endParaRPr>
          </a:p>
          <a:p>
            <a:pPr marL="571500" lvl="0" indent="-571500" algn="l" rtl="0">
              <a:lnSpc>
                <a:spcPct val="90000"/>
              </a:lnSpc>
              <a:spcBef>
                <a:spcPts val="1000"/>
              </a:spcBef>
              <a:spcAft>
                <a:spcPts val="0"/>
              </a:spcAft>
              <a:buSzPct val="100000"/>
              <a:buFont typeface="Noto Sans Symbols"/>
              <a:buChar char="▪"/>
            </a:pPr>
            <a:r>
              <a:rPr lang="en-US" sz="2220" b="1" dirty="0">
                <a:hlinkClick r:id="rId9" action="ppaction://hlinksldjump"/>
              </a:rPr>
              <a:t>Download the Slides</a:t>
            </a:r>
            <a:endParaRPr dirty="0"/>
          </a:p>
        </p:txBody>
      </p:sp>
      <p:sp>
        <p:nvSpPr>
          <p:cNvPr id="117" name="Google Shape;11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en-US" sz="1200" b="0" i="0" u="none" strike="noStrike" cap="none">
                <a:solidFill>
                  <a:srgbClr val="888888"/>
                </a:solidFill>
                <a:latin typeface="Calibri"/>
                <a:ea typeface="Calibri"/>
                <a:cs typeface="Calibri"/>
                <a:sym typeface="Calibri"/>
              </a:rPr>
              <a:t>San José State University</a:t>
            </a:r>
            <a:endParaRPr/>
          </a:p>
        </p:txBody>
      </p:sp>
      <p:sp>
        <p:nvSpPr>
          <p:cNvPr id="118" name="Google Shape;118;p17"/>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title"/>
          </p:nvPr>
        </p:nvSpPr>
        <p:spPr>
          <a:xfrm>
            <a:off x="355600" y="114373"/>
            <a:ext cx="6156036"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7375E"/>
              </a:buClr>
              <a:buSzPts val="900"/>
              <a:buFont typeface="Arial"/>
              <a:buNone/>
            </a:pPr>
            <a:r>
              <a:rPr lang="en-US" sz="3600" b="1" i="0" u="none" strike="noStrike" cap="none" dirty="0">
                <a:solidFill>
                  <a:srgbClr val="17375E"/>
                </a:solidFill>
                <a:latin typeface="Arial"/>
                <a:ea typeface="Arial"/>
                <a:cs typeface="Arial"/>
                <a:sym typeface="Arial"/>
              </a:rPr>
              <a:t>Meeting the Demands of a Large Campus</a:t>
            </a:r>
            <a:endParaRPr dirty="0"/>
          </a:p>
        </p:txBody>
      </p:sp>
      <p:sp>
        <p:nvSpPr>
          <p:cNvPr id="132" name="Google Shape;132;p19"/>
          <p:cNvSpPr txBox="1">
            <a:spLocks noGrp="1"/>
          </p:cNvSpPr>
          <p:nvPr>
            <p:ph type="body" idx="1"/>
          </p:nvPr>
        </p:nvSpPr>
        <p:spPr>
          <a:xfrm>
            <a:off x="1130852" y="1530502"/>
            <a:ext cx="5761438" cy="4490747"/>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spcBef>
                <a:spcPts val="0"/>
              </a:spcBef>
              <a:spcAft>
                <a:spcPts val="0"/>
              </a:spcAft>
              <a:buClr>
                <a:schemeClr val="dk1"/>
              </a:buClr>
              <a:buSzPts val="1921"/>
              <a:buFont typeface="Noto Sans Symbols"/>
              <a:buChar char="▪"/>
            </a:pPr>
            <a:r>
              <a:rPr lang="en-US" sz="2000" b="1" dirty="0">
                <a:latin typeface="+mn-lt"/>
              </a:rPr>
              <a:t>Campus:</a:t>
            </a:r>
            <a:endParaRPr sz="2000" b="1" dirty="0">
              <a:latin typeface="+mn-lt"/>
            </a:endParaRPr>
          </a:p>
          <a:p>
            <a:pPr marL="752475" marR="0" lvl="1" indent="-306388" algn="l" rtl="0">
              <a:spcBef>
                <a:spcPts val="0"/>
              </a:spcBef>
              <a:spcAft>
                <a:spcPts val="0"/>
              </a:spcAft>
              <a:buSzPts val="1960"/>
              <a:buChar char="▪"/>
            </a:pPr>
            <a:r>
              <a:rPr lang="en-US" sz="2000" b="0" dirty="0">
                <a:latin typeface="+mn-lt"/>
                <a:ea typeface="Arial"/>
                <a:cs typeface="Arial"/>
                <a:sym typeface="Arial"/>
              </a:rPr>
              <a:t>1 of 23 campuses in the California State University system</a:t>
            </a:r>
            <a:endParaRPr sz="2000" b="0" dirty="0">
              <a:latin typeface="+mn-lt"/>
              <a:ea typeface="Arial"/>
              <a:cs typeface="Arial"/>
              <a:sym typeface="Arial"/>
            </a:endParaRPr>
          </a:p>
          <a:p>
            <a:pPr marL="752475" marR="0" lvl="1" indent="-306388" algn="l" rtl="0">
              <a:spcBef>
                <a:spcPts val="0"/>
              </a:spcBef>
              <a:spcAft>
                <a:spcPts val="0"/>
              </a:spcAft>
              <a:buSzPts val="1800"/>
              <a:buChar char="▪"/>
            </a:pPr>
            <a:r>
              <a:rPr lang="en-US" sz="2000" b="0" dirty="0">
                <a:latin typeface="+mn-lt"/>
                <a:ea typeface="Arial"/>
                <a:cs typeface="Arial"/>
                <a:sym typeface="Arial"/>
              </a:rPr>
              <a:t>Urban setting</a:t>
            </a:r>
            <a:endParaRPr sz="2000" b="0" dirty="0">
              <a:latin typeface="+mn-lt"/>
              <a:ea typeface="Arial"/>
              <a:cs typeface="Arial"/>
              <a:sym typeface="Arial"/>
            </a:endParaRPr>
          </a:p>
          <a:p>
            <a:pPr marL="752475" marR="0" lvl="1" indent="-306388" algn="l" rtl="0">
              <a:spcBef>
                <a:spcPts val="0"/>
              </a:spcBef>
              <a:spcAft>
                <a:spcPts val="0"/>
              </a:spcAft>
              <a:buSzPts val="1800"/>
              <a:buChar char="▪"/>
            </a:pPr>
            <a:r>
              <a:rPr lang="en-US" sz="2000" b="0" dirty="0">
                <a:latin typeface="+mn-lt"/>
                <a:ea typeface="Arial"/>
                <a:cs typeface="Arial"/>
                <a:sym typeface="Arial"/>
              </a:rPr>
              <a:t>Very diverse student population (race, ethnicity, academic preparations, educational and career aspirations, etc..)</a:t>
            </a:r>
            <a:endParaRPr sz="2000" dirty="0">
              <a:latin typeface="+mn-lt"/>
            </a:endParaRPr>
          </a:p>
          <a:p>
            <a:pPr marL="342900" marR="0" lvl="0" indent="-342900" algn="l" rtl="0">
              <a:spcBef>
                <a:spcPts val="0"/>
              </a:spcBef>
              <a:spcAft>
                <a:spcPts val="0"/>
              </a:spcAft>
              <a:buClr>
                <a:schemeClr val="dk1"/>
              </a:buClr>
              <a:buSzPts val="1921"/>
              <a:buFont typeface="Noto Sans Symbols"/>
              <a:buChar char="▪"/>
            </a:pPr>
            <a:r>
              <a:rPr lang="en-US" sz="2000" b="1" i="0" u="none" strike="noStrike" cap="none" dirty="0">
                <a:solidFill>
                  <a:schemeClr val="dk1"/>
                </a:solidFill>
                <a:latin typeface="+mn-lt"/>
                <a:sym typeface="Arial"/>
              </a:rPr>
              <a:t>Students:</a:t>
            </a:r>
            <a:endParaRPr sz="3600" dirty="0">
              <a:latin typeface="+mn-lt"/>
            </a:endParaRPr>
          </a:p>
          <a:p>
            <a:pPr marL="742950" marR="0" lvl="1" indent="-285750" algn="l" rtl="0">
              <a:spcBef>
                <a:spcPts val="336"/>
              </a:spcBef>
              <a:spcAft>
                <a:spcPts val="0"/>
              </a:spcAft>
              <a:buClr>
                <a:schemeClr val="dk1"/>
              </a:buClr>
              <a:buSzPts val="1658"/>
              <a:buFont typeface="Noto Sans Symbols"/>
              <a:buChar char="▪"/>
            </a:pPr>
            <a:r>
              <a:rPr lang="en-US" sz="1800" b="0" i="0" u="none" strike="noStrike" cap="none" dirty="0">
                <a:solidFill>
                  <a:schemeClr val="dk1"/>
                </a:solidFill>
                <a:latin typeface="+mn-lt"/>
                <a:ea typeface="Arial"/>
                <a:cs typeface="Arial"/>
                <a:sym typeface="Arial"/>
              </a:rPr>
              <a:t>Total enrollment:  ~ 3</a:t>
            </a:r>
            <a:r>
              <a:rPr lang="en-US" sz="1800" b="0" dirty="0">
                <a:latin typeface="+mn-lt"/>
                <a:ea typeface="Arial"/>
                <a:cs typeface="Arial"/>
                <a:sym typeface="Arial"/>
              </a:rPr>
              <a:t>5</a:t>
            </a:r>
            <a:r>
              <a:rPr lang="en-US" sz="1800" b="0" i="0" u="none" strike="noStrike" cap="none" dirty="0">
                <a:solidFill>
                  <a:schemeClr val="dk1"/>
                </a:solidFill>
                <a:latin typeface="+mn-lt"/>
                <a:ea typeface="Arial"/>
                <a:cs typeface="Arial"/>
                <a:sym typeface="Arial"/>
              </a:rPr>
              <a:t>,</a:t>
            </a:r>
            <a:r>
              <a:rPr lang="en-US" sz="1800" b="0" dirty="0">
                <a:latin typeface="+mn-lt"/>
                <a:ea typeface="Arial"/>
                <a:cs typeface="Arial"/>
                <a:sym typeface="Arial"/>
              </a:rPr>
              <a:t>4</a:t>
            </a:r>
            <a:r>
              <a:rPr lang="en-US" sz="1800" b="0" i="0" u="none" strike="noStrike" cap="none" dirty="0">
                <a:solidFill>
                  <a:schemeClr val="dk1"/>
                </a:solidFill>
                <a:latin typeface="+mn-lt"/>
                <a:ea typeface="Arial"/>
                <a:cs typeface="Arial"/>
                <a:sym typeface="Arial"/>
              </a:rPr>
              <a:t>00 (Fall 2018)</a:t>
            </a:r>
          </a:p>
          <a:p>
            <a:pPr marL="742950" lvl="1" indent="-285750">
              <a:spcBef>
                <a:spcPts val="336"/>
              </a:spcBef>
              <a:buSzPts val="1658"/>
              <a:buFont typeface="Noto Sans Symbols"/>
              <a:buChar char="▪"/>
            </a:pPr>
            <a:r>
              <a:rPr lang="en-US" sz="1800" b="0" dirty="0">
                <a:solidFill>
                  <a:srgbClr val="000000"/>
                </a:solidFill>
                <a:latin typeface="+mn-lt"/>
                <a:ea typeface="Arial"/>
                <a:cs typeface="Arial"/>
                <a:sym typeface="Arial"/>
              </a:rPr>
              <a:t>Beginning: as Frosh ~35%; as Transfer students ~65%</a:t>
            </a:r>
            <a:endParaRPr sz="3200" b="0" dirty="0">
              <a:latin typeface="+mn-lt"/>
            </a:endParaRPr>
          </a:p>
          <a:p>
            <a:pPr marL="742950" marR="0" lvl="1" indent="-285750" algn="l" rtl="0">
              <a:spcBef>
                <a:spcPts val="336"/>
              </a:spcBef>
              <a:spcAft>
                <a:spcPts val="0"/>
              </a:spcAft>
              <a:buClr>
                <a:schemeClr val="dk1"/>
              </a:buClr>
              <a:buSzPts val="1658"/>
              <a:buFont typeface="Noto Sans Symbols"/>
              <a:buChar char="▪"/>
            </a:pPr>
            <a:r>
              <a:rPr lang="en-US" sz="1800" b="0" i="0" u="none" strike="noStrike" cap="none" dirty="0">
                <a:solidFill>
                  <a:schemeClr val="dk1"/>
                </a:solidFill>
                <a:latin typeface="+mn-lt"/>
                <a:ea typeface="Arial"/>
                <a:cs typeface="Arial"/>
                <a:sym typeface="Arial"/>
              </a:rPr>
              <a:t>Registered w/ Accessible Education Center:  ~ 1</a:t>
            </a:r>
            <a:r>
              <a:rPr lang="en-US" sz="1800" b="0" dirty="0">
                <a:latin typeface="+mn-lt"/>
                <a:ea typeface="Arial"/>
                <a:cs typeface="Arial"/>
                <a:sym typeface="Arial"/>
              </a:rPr>
              <a:t>3</a:t>
            </a:r>
            <a:r>
              <a:rPr lang="en-US" sz="1800" b="0" i="0" u="none" strike="noStrike" cap="none" dirty="0">
                <a:solidFill>
                  <a:schemeClr val="dk1"/>
                </a:solidFill>
                <a:latin typeface="+mn-lt"/>
                <a:ea typeface="Arial"/>
                <a:cs typeface="Arial"/>
                <a:sym typeface="Arial"/>
              </a:rPr>
              <a:t>00 (</a:t>
            </a:r>
            <a:r>
              <a:rPr lang="en-US" sz="1800" b="0" dirty="0">
                <a:latin typeface="+mn-lt"/>
                <a:ea typeface="Arial"/>
                <a:cs typeface="Arial"/>
                <a:sym typeface="Arial"/>
              </a:rPr>
              <a:t>3.67</a:t>
            </a:r>
            <a:r>
              <a:rPr lang="en-US" sz="1800" b="0" i="0" u="none" strike="noStrike" cap="none" dirty="0">
                <a:solidFill>
                  <a:schemeClr val="dk1"/>
                </a:solidFill>
                <a:latin typeface="+mn-lt"/>
                <a:ea typeface="Arial"/>
                <a:cs typeface="Arial"/>
                <a:sym typeface="Arial"/>
              </a:rPr>
              <a:t>%)</a:t>
            </a:r>
            <a:endParaRPr sz="1800" b="1" i="0" u="none" strike="noStrike" cap="none" dirty="0">
              <a:solidFill>
                <a:schemeClr val="dk1"/>
              </a:solidFill>
              <a:latin typeface="+mn-lt"/>
              <a:ea typeface="Arial"/>
              <a:cs typeface="Arial"/>
              <a:sym typeface="Arial"/>
            </a:endParaRPr>
          </a:p>
          <a:p>
            <a:pPr marL="342900" marR="0" lvl="0" indent="-342900" algn="l" rtl="0">
              <a:spcBef>
                <a:spcPts val="392"/>
              </a:spcBef>
              <a:spcAft>
                <a:spcPts val="0"/>
              </a:spcAft>
              <a:buClr>
                <a:schemeClr val="dk1"/>
              </a:buClr>
              <a:buSzPts val="1921"/>
              <a:buFont typeface="Noto Sans Symbols"/>
              <a:buChar char="▪"/>
            </a:pPr>
            <a:r>
              <a:rPr lang="en-US" sz="2000" b="1" i="0" u="none" strike="noStrike" cap="none" dirty="0">
                <a:solidFill>
                  <a:schemeClr val="dk1"/>
                </a:solidFill>
                <a:latin typeface="+mn-lt"/>
                <a:sym typeface="Arial"/>
              </a:rPr>
              <a:t>Faculty:</a:t>
            </a:r>
            <a:endParaRPr sz="3600" dirty="0">
              <a:latin typeface="+mn-lt"/>
            </a:endParaRPr>
          </a:p>
          <a:p>
            <a:pPr marL="742950" marR="0" lvl="1" indent="-285750" algn="l" rtl="0">
              <a:spcBef>
                <a:spcPts val="336"/>
              </a:spcBef>
              <a:spcAft>
                <a:spcPts val="0"/>
              </a:spcAft>
              <a:buClr>
                <a:schemeClr val="dk1"/>
              </a:buClr>
              <a:buSzPts val="1658"/>
              <a:buFont typeface="Noto Sans Symbols"/>
              <a:buChar char="▪"/>
            </a:pPr>
            <a:r>
              <a:rPr lang="en-US" sz="1800" b="0" i="0" u="none" strike="noStrike" cap="none" dirty="0">
                <a:solidFill>
                  <a:schemeClr val="dk1"/>
                </a:solidFill>
                <a:latin typeface="+mn-lt"/>
                <a:ea typeface="Arial"/>
                <a:cs typeface="Arial"/>
                <a:sym typeface="Arial"/>
              </a:rPr>
              <a:t>Full-time &amp; part-time: ~ 1600 - 1</a:t>
            </a:r>
            <a:r>
              <a:rPr lang="en-US" sz="1800" b="0" dirty="0">
                <a:latin typeface="+mn-lt"/>
                <a:ea typeface="Arial"/>
                <a:cs typeface="Arial"/>
                <a:sym typeface="Arial"/>
              </a:rPr>
              <a:t>7</a:t>
            </a:r>
            <a:r>
              <a:rPr lang="en-US" sz="1800" b="0" i="0" u="none" strike="noStrike" cap="none" dirty="0">
                <a:solidFill>
                  <a:schemeClr val="dk1"/>
                </a:solidFill>
                <a:latin typeface="+mn-lt"/>
                <a:ea typeface="Arial"/>
                <a:cs typeface="Arial"/>
                <a:sym typeface="Arial"/>
              </a:rPr>
              <a:t>00 </a:t>
            </a:r>
            <a:endParaRPr sz="2400" b="0" dirty="0">
              <a:latin typeface="+mn-lt"/>
              <a:ea typeface="Arial"/>
              <a:cs typeface="Arial"/>
              <a:sym typeface="Arial"/>
            </a:endParaRPr>
          </a:p>
          <a:p>
            <a:pPr marL="742950" marR="0" lvl="1" indent="-285226" algn="l" rtl="0">
              <a:spcBef>
                <a:spcPts val="336"/>
              </a:spcBef>
              <a:spcAft>
                <a:spcPts val="0"/>
              </a:spcAft>
              <a:buClr>
                <a:schemeClr val="dk1"/>
              </a:buClr>
              <a:buSzPts val="1650"/>
              <a:buFont typeface="Noto Sans Symbols"/>
              <a:buChar char="▪"/>
            </a:pPr>
            <a:r>
              <a:rPr lang="en-US" sz="1800" b="0" dirty="0">
                <a:latin typeface="+mn-lt"/>
                <a:ea typeface="Arial"/>
                <a:cs typeface="Arial"/>
                <a:sym typeface="Arial"/>
              </a:rPr>
              <a:t>Average load for full-time faculty: 4 courses/semester</a:t>
            </a:r>
            <a:endParaRPr sz="1800" b="1" dirty="0">
              <a:latin typeface="+mn-lt"/>
            </a:endParaRPr>
          </a:p>
        </p:txBody>
      </p:sp>
      <p:sp>
        <p:nvSpPr>
          <p:cNvPr id="133" name="Google Shape;13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en-US" sz="1200">
                <a:solidFill>
                  <a:srgbClr val="888888"/>
                </a:solidFill>
                <a:latin typeface="Calibri"/>
                <a:ea typeface="Calibri"/>
                <a:cs typeface="Calibri"/>
                <a:sym typeface="Calibri"/>
              </a:rPr>
              <a:t>San José State University</a:t>
            </a:r>
            <a:endParaRPr/>
          </a:p>
        </p:txBody>
      </p:sp>
      <p:sp>
        <p:nvSpPr>
          <p:cNvPr id="134" name="Google Shape;134;p19"/>
          <p:cNvSpPr txBox="1">
            <a:spLocks noGrp="1"/>
          </p:cNvSpPr>
          <p:nvPr>
            <p:ph type="sldNum" idx="12"/>
          </p:nvPr>
        </p:nvSpPr>
        <p:spPr>
          <a:xfrm>
            <a:off x="355600" y="6356350"/>
            <a:ext cx="2133599"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4</a:t>
            </a:fld>
            <a:endParaRPr sz="1200">
              <a:solidFill>
                <a:srgbClr val="888888"/>
              </a:solidFill>
              <a:latin typeface="Calibri"/>
              <a:ea typeface="Calibri"/>
              <a:cs typeface="Calibri"/>
              <a:sym typeface="Calibri"/>
            </a:endParaRPr>
          </a:p>
        </p:txBody>
      </p:sp>
      <p:sp>
        <p:nvSpPr>
          <p:cNvPr id="6" name="Right Arrow 5" descr="Navigation arrow that takes you to the next slide. ">
            <a:hlinkClick r:id="" action="ppaction://hlinkshowjump?jump=nextslide"/>
            <a:extLst>
              <a:ext uri="{FF2B5EF4-FFF2-40B4-BE49-F238E27FC236}">
                <a16:creationId xmlns:a16="http://schemas.microsoft.com/office/drawing/2014/main" id="{44B8934A-9CA7-4649-BC0A-E131FC6160E8}"/>
              </a:ext>
            </a:extLst>
          </p:cNvPr>
          <p:cNvSpPr/>
          <p:nvPr/>
        </p:nvSpPr>
        <p:spPr>
          <a:xfrm>
            <a:off x="7017026" y="584979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SJSU Campus Context</a:t>
            </a:r>
          </a:p>
        </p:txBody>
      </p:sp>
      <p:pic>
        <p:nvPicPr>
          <p:cNvPr id="4098" name="Picture 2" descr="Navigation button that returns you to the table of contents menu. ">
            <a:hlinkClick r:id="rId4" action="ppaction://hlinksldjump"/>
            <a:extLst>
              <a:ext uri="{FF2B5EF4-FFF2-40B4-BE49-F238E27FC236}">
                <a16:creationId xmlns:a16="http://schemas.microsoft.com/office/drawing/2014/main" id="{D432A2B3-1388-2349-BE91-6ED32C30C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488" y="5271655"/>
            <a:ext cx="948911" cy="14918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subTnLst>
                                    <p:animClr clrSpc="rgb" dir="cw">
                                      <p:cBhvr override="childStyle">
                                        <p:cTn dur="1" fill="hold" display="0" masterRel="nextClick" afterEffect="1"/>
                                        <p:tgtEl>
                                          <p:spTgt spid="6"/>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8" y="274637"/>
            <a:ext cx="6560127" cy="1143000"/>
          </a:xfrm>
        </p:spPr>
        <p:txBody>
          <a:bodyPr/>
          <a:lstStyle/>
          <a:p>
            <a:r>
              <a:rPr lang="en-US" sz="4200" dirty="0"/>
              <a:t>SJSU Campus Context…</a:t>
            </a:r>
          </a:p>
        </p:txBody>
      </p:sp>
      <p:sp>
        <p:nvSpPr>
          <p:cNvPr id="3" name="Text Placeholder 2"/>
          <p:cNvSpPr>
            <a:spLocks noGrp="1"/>
          </p:cNvSpPr>
          <p:nvPr>
            <p:ph type="body" idx="1"/>
          </p:nvPr>
        </p:nvSpPr>
        <p:spPr>
          <a:xfrm>
            <a:off x="331469" y="1200150"/>
            <a:ext cx="6926581" cy="2801391"/>
          </a:xfrm>
        </p:spPr>
        <p:txBody>
          <a:bodyPr>
            <a:noAutofit/>
          </a:bodyPr>
          <a:lstStyle/>
          <a:p>
            <a:pPr>
              <a:lnSpc>
                <a:spcPct val="120000"/>
              </a:lnSpc>
              <a:buSzPct val="100000"/>
              <a:buFont typeface="Wingdings" panose="05000000000000000000" pitchFamily="2" charset="2"/>
              <a:buChar char="§"/>
              <a:defRPr/>
            </a:pPr>
            <a:r>
              <a:rPr lang="en-US" sz="1600" b="1" dirty="0">
                <a:latin typeface="+mn-lt"/>
              </a:rPr>
              <a:t>According to </a:t>
            </a:r>
            <a:r>
              <a:rPr lang="en-US" sz="1600" b="1" dirty="0">
                <a:latin typeface="+mn-lt"/>
                <a:hlinkClick r:id="rId3"/>
              </a:rPr>
              <a:t>SJSU Fall 2018 ethnicity statistics</a:t>
            </a:r>
            <a:r>
              <a:rPr lang="en-US" sz="1600" b="1" dirty="0">
                <a:latin typeface="+mn-lt"/>
              </a:rPr>
              <a:t>, our students include Asian (40.4%), Latinx (27.1%), White (19%), Two or more (4.5%), Not specified (5.2%), Black (3.2%), Pacific Islanders (0.4%), native Americans (0.1%) ethnic background.</a:t>
            </a:r>
          </a:p>
          <a:p>
            <a:pPr>
              <a:lnSpc>
                <a:spcPct val="120000"/>
              </a:lnSpc>
              <a:buSzPct val="100000"/>
              <a:buFont typeface="Wingdings" panose="05000000000000000000" pitchFamily="2" charset="2"/>
              <a:buChar char="§"/>
              <a:defRPr/>
            </a:pPr>
            <a:r>
              <a:rPr lang="en-US" sz="1600" b="1" dirty="0">
                <a:latin typeface="+mn-lt"/>
              </a:rPr>
              <a:t>First generation 8931 (25.23%), student vets 297 (0.84%), student athletes 446 (1.26%), and international students 3396 (9.6%).</a:t>
            </a:r>
          </a:p>
          <a:p>
            <a:pPr>
              <a:lnSpc>
                <a:spcPct val="120000"/>
              </a:lnSpc>
              <a:buSzPct val="100000"/>
              <a:buFont typeface="Wingdings" panose="05000000000000000000" pitchFamily="2" charset="2"/>
              <a:buChar char="§"/>
              <a:defRPr/>
            </a:pPr>
            <a:r>
              <a:rPr lang="en-US" sz="1600" b="1" dirty="0">
                <a:latin typeface="+mn-lt"/>
              </a:rPr>
              <a:t>Approximately 1300 (3.67%) students have registered with AEC to request for support .</a:t>
            </a:r>
            <a:r>
              <a:rPr lang="en-US" sz="1600" b="1" baseline="30000" dirty="0">
                <a:latin typeface="+mn-lt"/>
              </a:rPr>
              <a:t> </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pic>
        <p:nvPicPr>
          <p:cNvPr id="5" name="Picture 4" descr="This is a pie chart include Fall 2018 diverse student enrollment of First Generation, Student veterans, student athletes, AEC students, and international students. " title="Fall 2018 SJSU Diverse Student Enrollment"/>
          <p:cNvPicPr>
            <a:picLocks noChangeAspect="1"/>
          </p:cNvPicPr>
          <p:nvPr/>
        </p:nvPicPr>
        <p:blipFill>
          <a:blip r:embed="rId4">
            <a:clrChange>
              <a:clrFrom>
                <a:srgbClr val="FFFFFF"/>
              </a:clrFrom>
              <a:clrTo>
                <a:srgbClr val="FFFFFF">
                  <a:alpha val="0"/>
                </a:srgbClr>
              </a:clrTo>
            </a:clrChange>
          </a:blip>
          <a:stretch>
            <a:fillRect/>
          </a:stretch>
        </p:blipFill>
        <p:spPr>
          <a:xfrm>
            <a:off x="2376859" y="3967251"/>
            <a:ext cx="4390282" cy="2227518"/>
          </a:xfrm>
          <a:prstGeom prst="rect">
            <a:avLst/>
          </a:prstGeom>
        </p:spPr>
      </p:pic>
      <p:sp>
        <p:nvSpPr>
          <p:cNvPr id="6" name="Footer Placeholder 5"/>
          <p:cNvSpPr>
            <a:spLocks noGrp="1"/>
          </p:cNvSpPr>
          <p:nvPr>
            <p:ph type="ftr" idx="11"/>
          </p:nvPr>
        </p:nvSpPr>
        <p:spPr/>
        <p:txBody>
          <a:bodyPr/>
          <a:lstStyle/>
          <a:p>
            <a:r>
              <a:rPr lang="en-US"/>
              <a:t>San José State University</a:t>
            </a:r>
          </a:p>
        </p:txBody>
      </p:sp>
      <p:sp>
        <p:nvSpPr>
          <p:cNvPr id="8" name="Right Arrow 7" descr="Navigation arrow that takes you to the next slide. ">
            <a:hlinkClick r:id="" action="ppaction://hlinkshowjump?jump=nextslide"/>
            <a:extLst>
              <a:ext uri="{FF2B5EF4-FFF2-40B4-BE49-F238E27FC236}">
                <a16:creationId xmlns:a16="http://schemas.microsoft.com/office/drawing/2014/main" id="{58CC9BB4-0C96-FF4C-A9D2-2E14FC0AA272}"/>
              </a:ext>
            </a:extLst>
          </p:cNvPr>
          <p:cNvSpPr/>
          <p:nvPr/>
        </p:nvSpPr>
        <p:spPr>
          <a:xfrm>
            <a:off x="7017026" y="584979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Campus Partners</a:t>
            </a:r>
          </a:p>
        </p:txBody>
      </p:sp>
      <p:pic>
        <p:nvPicPr>
          <p:cNvPr id="9" name="Picture 2" descr="Navigation button that returns you to the table of contents menu. ">
            <a:hlinkClick r:id="rId5" action="ppaction://hlinksldjump"/>
            <a:extLst>
              <a:ext uri="{FF2B5EF4-FFF2-40B4-BE49-F238E27FC236}">
                <a16:creationId xmlns:a16="http://schemas.microsoft.com/office/drawing/2014/main" id="{23EFEF67-F24C-544B-AA82-6E6CAB1A34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488" y="5271655"/>
            <a:ext cx="948911" cy="14918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1927392"/>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a:spLocks noGrp="1"/>
          </p:cNvSpPr>
          <p:nvPr>
            <p:ph type="title"/>
          </p:nvPr>
        </p:nvSpPr>
        <p:spPr>
          <a:xfrm>
            <a:off x="1274742" y="114373"/>
            <a:ext cx="4599585"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7375E"/>
              </a:buClr>
              <a:buSzPts val="900"/>
              <a:buFont typeface="Arial"/>
              <a:buNone/>
            </a:pPr>
            <a:r>
              <a:rPr lang="en-US" sz="3600" dirty="0"/>
              <a:t>Our Partners</a:t>
            </a:r>
            <a:endParaRPr dirty="0"/>
          </a:p>
        </p:txBody>
      </p:sp>
      <p:sp>
        <p:nvSpPr>
          <p:cNvPr id="140" name="Google Shape;140;p20"/>
          <p:cNvSpPr txBox="1">
            <a:spLocks noGrp="1"/>
          </p:cNvSpPr>
          <p:nvPr>
            <p:ph type="body" idx="1"/>
          </p:nvPr>
        </p:nvSpPr>
        <p:spPr>
          <a:xfrm>
            <a:off x="1127202" y="1257373"/>
            <a:ext cx="6889595" cy="5098977"/>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l" rtl="0">
              <a:spcBef>
                <a:spcPts val="0"/>
              </a:spcBef>
              <a:spcAft>
                <a:spcPts val="0"/>
              </a:spcAft>
              <a:buClr>
                <a:schemeClr val="dk1"/>
              </a:buClr>
              <a:buSzPts val="1921"/>
              <a:buFont typeface="Noto Sans Symbols"/>
              <a:buChar char="▪"/>
            </a:pPr>
            <a:r>
              <a:rPr lang="en-US" sz="2000" b="1" i="0" u="none" strike="noStrike" cap="none" dirty="0">
                <a:solidFill>
                  <a:schemeClr val="dk1"/>
                </a:solidFill>
                <a:latin typeface="Arial"/>
                <a:ea typeface="Arial"/>
                <a:cs typeface="Arial"/>
                <a:sym typeface="Arial"/>
              </a:rPr>
              <a:t>To ensure we are in compliance, Accessible Technology Initiative Instructional Materials (ATI IM) committee partners are working together on campus</a:t>
            </a:r>
            <a:endParaRPr dirty="0"/>
          </a:p>
          <a:p>
            <a:pPr marL="742950" lvl="1" indent="-294751">
              <a:spcBef>
                <a:spcPts val="336"/>
              </a:spcBef>
              <a:buSzPts val="1800"/>
              <a:buFont typeface="Arial"/>
              <a:buChar char="▪"/>
            </a:pPr>
            <a:r>
              <a:rPr lang="en-US" sz="1800" b="0" dirty="0">
                <a:latin typeface="Arial"/>
                <a:ea typeface="Arial"/>
                <a:cs typeface="Arial"/>
                <a:sym typeface="Arial"/>
              </a:rPr>
              <a:t>3 College Associate Deans</a:t>
            </a:r>
          </a:p>
          <a:p>
            <a:pPr marL="742950" lvl="1" indent="-294751">
              <a:spcBef>
                <a:spcPts val="336"/>
              </a:spcBef>
              <a:buSzPts val="1800"/>
              <a:buFont typeface="Arial"/>
              <a:buChar char="▪"/>
            </a:pPr>
            <a:r>
              <a:rPr lang="en-US" sz="1800" b="0" dirty="0">
                <a:latin typeface="Arial"/>
                <a:ea typeface="Arial"/>
                <a:cs typeface="Arial"/>
                <a:sym typeface="Arial"/>
              </a:rPr>
              <a:t>2 Faculty Representatives </a:t>
            </a:r>
          </a:p>
          <a:p>
            <a:pPr marL="742950" lvl="1" indent="-294751" algn="l" rtl="0">
              <a:spcBef>
                <a:spcPts val="336"/>
              </a:spcBef>
              <a:spcAft>
                <a:spcPts val="0"/>
              </a:spcAft>
              <a:buSzPts val="1800"/>
              <a:buChar char="▪"/>
            </a:pPr>
            <a:r>
              <a:rPr lang="en-US" sz="1800" b="0" i="0" u="none" strike="noStrike" cap="none" dirty="0">
                <a:solidFill>
                  <a:schemeClr val="dk1"/>
                </a:solidFill>
                <a:latin typeface="Arial"/>
                <a:ea typeface="Arial"/>
                <a:cs typeface="Arial"/>
                <a:sym typeface="Arial"/>
              </a:rPr>
              <a:t>Academic Senate and Department Chair Representative</a:t>
            </a:r>
            <a:endParaRPr sz="1800" b="0" dirty="0">
              <a:latin typeface="Arial"/>
              <a:ea typeface="Arial"/>
              <a:cs typeface="Arial"/>
              <a:sym typeface="Arial"/>
            </a:endParaRPr>
          </a:p>
          <a:p>
            <a:pPr marL="742950" lvl="1" indent="-294751" algn="l" rtl="0">
              <a:spcBef>
                <a:spcPts val="336"/>
              </a:spcBef>
              <a:spcAft>
                <a:spcPts val="0"/>
              </a:spcAft>
              <a:buSzPts val="1800"/>
              <a:buChar char="▪"/>
            </a:pPr>
            <a:r>
              <a:rPr lang="en-US" sz="1800" b="0" i="0" u="none" strike="noStrike" cap="none" dirty="0">
                <a:solidFill>
                  <a:schemeClr val="dk1"/>
                </a:solidFill>
                <a:latin typeface="Arial"/>
                <a:ea typeface="Arial"/>
                <a:cs typeface="Arial"/>
                <a:sym typeface="Arial"/>
              </a:rPr>
              <a:t>Accessible Education Center </a:t>
            </a:r>
            <a:endParaRPr sz="1800" b="0" dirty="0">
              <a:latin typeface="Arial"/>
              <a:ea typeface="Arial"/>
              <a:cs typeface="Arial"/>
              <a:sym typeface="Arial"/>
            </a:endParaRPr>
          </a:p>
          <a:p>
            <a:pPr marL="742950" marR="0" lvl="1" indent="-294751" algn="l" rtl="0">
              <a:spcBef>
                <a:spcPts val="336"/>
              </a:spcBef>
              <a:spcAft>
                <a:spcPts val="0"/>
              </a:spcAft>
              <a:buClr>
                <a:schemeClr val="dk1"/>
              </a:buClr>
              <a:buSzPts val="1800"/>
              <a:buChar char="▪"/>
            </a:pPr>
            <a:r>
              <a:rPr lang="en-US" sz="1800" b="0" i="0" u="none" strike="noStrike" cap="none" dirty="0">
                <a:solidFill>
                  <a:schemeClr val="dk1"/>
                </a:solidFill>
                <a:latin typeface="Arial"/>
                <a:ea typeface="Arial"/>
                <a:cs typeface="Arial"/>
                <a:sym typeface="Arial"/>
              </a:rPr>
              <a:t>Center for Faculty Development</a:t>
            </a:r>
          </a:p>
          <a:p>
            <a:pPr marL="742950" marR="0" lvl="1" indent="-294751" algn="l" rtl="0">
              <a:spcBef>
                <a:spcPts val="336"/>
              </a:spcBef>
              <a:spcAft>
                <a:spcPts val="0"/>
              </a:spcAft>
              <a:buClr>
                <a:schemeClr val="dk1"/>
              </a:buClr>
              <a:buSzPts val="1800"/>
              <a:buChar char="▪"/>
            </a:pPr>
            <a:r>
              <a:rPr lang="en-US" sz="1800" b="0" i="0" u="none" strike="noStrike" cap="none" dirty="0" err="1">
                <a:solidFill>
                  <a:schemeClr val="dk1"/>
                </a:solidFill>
                <a:latin typeface="Arial"/>
                <a:ea typeface="Arial"/>
                <a:cs typeface="Arial"/>
                <a:sym typeface="Arial"/>
              </a:rPr>
              <a:t>eCampus</a:t>
            </a:r>
            <a:endParaRPr lang="en-US" sz="1800" b="0" i="0" u="none" strike="noStrike" cap="none" dirty="0">
              <a:solidFill>
                <a:schemeClr val="dk1"/>
              </a:solidFill>
              <a:latin typeface="Arial"/>
              <a:ea typeface="Arial"/>
              <a:cs typeface="Arial"/>
              <a:sym typeface="Arial"/>
            </a:endParaRPr>
          </a:p>
          <a:p>
            <a:pPr marL="742950" marR="0" lvl="1" indent="-294751" algn="l" rtl="0">
              <a:spcBef>
                <a:spcPts val="336"/>
              </a:spcBef>
              <a:spcAft>
                <a:spcPts val="0"/>
              </a:spcAft>
              <a:buClr>
                <a:schemeClr val="dk1"/>
              </a:buClr>
              <a:buSzPts val="1800"/>
              <a:buChar char="▪"/>
            </a:pPr>
            <a:r>
              <a:rPr lang="en-US" sz="1800" b="0" i="0" u="none" strike="noStrike" cap="none" dirty="0">
                <a:solidFill>
                  <a:schemeClr val="dk1"/>
                </a:solidFill>
                <a:latin typeface="Arial"/>
                <a:ea typeface="Arial"/>
                <a:cs typeface="Arial"/>
                <a:sym typeface="Arial"/>
              </a:rPr>
              <a:t>IT</a:t>
            </a:r>
            <a:endParaRPr lang="en-US" sz="1800" b="0" dirty="0">
              <a:latin typeface="Arial"/>
              <a:ea typeface="Arial"/>
              <a:cs typeface="Arial"/>
              <a:sym typeface="Arial"/>
            </a:endParaRPr>
          </a:p>
          <a:p>
            <a:pPr marL="742950" lvl="1" indent="-294751">
              <a:spcBef>
                <a:spcPts val="336"/>
              </a:spcBef>
              <a:buSzPts val="1800"/>
              <a:buFont typeface="Arial"/>
              <a:buChar char="▪"/>
            </a:pPr>
            <a:r>
              <a:rPr lang="en-US" sz="1800" b="0" dirty="0">
                <a:latin typeface="Arial"/>
                <a:ea typeface="Arial"/>
                <a:cs typeface="Arial"/>
                <a:sym typeface="Arial"/>
              </a:rPr>
              <a:t>Student</a:t>
            </a:r>
          </a:p>
          <a:p>
            <a:pPr marL="742950" marR="0" lvl="1" indent="-294751" algn="l" rtl="0">
              <a:spcBef>
                <a:spcPts val="336"/>
              </a:spcBef>
              <a:spcAft>
                <a:spcPts val="0"/>
              </a:spcAft>
              <a:buClr>
                <a:schemeClr val="dk1"/>
              </a:buClr>
              <a:buSzPts val="1800"/>
              <a:buChar char="▪"/>
            </a:pPr>
            <a:r>
              <a:rPr lang="en-US" sz="1800" b="0" dirty="0">
                <a:latin typeface="Arial"/>
                <a:ea typeface="Arial"/>
                <a:cs typeface="Arial"/>
                <a:sym typeface="Arial"/>
              </a:rPr>
              <a:t>University </a:t>
            </a:r>
            <a:r>
              <a:rPr lang="en-US" sz="1800" b="0" i="0" u="none" strike="noStrike" cap="none" dirty="0">
                <a:solidFill>
                  <a:schemeClr val="dk1"/>
                </a:solidFill>
                <a:latin typeface="Arial"/>
                <a:ea typeface="Arial"/>
                <a:cs typeface="Arial"/>
                <a:sym typeface="Arial"/>
              </a:rPr>
              <a:t>Library </a:t>
            </a:r>
            <a:endParaRPr sz="1800" b="0" i="0" u="none" strike="noStrike" cap="none" dirty="0">
              <a:solidFill>
                <a:schemeClr val="dk1"/>
              </a:solidFill>
              <a:latin typeface="Arial"/>
              <a:ea typeface="Arial"/>
              <a:cs typeface="Arial"/>
              <a:sym typeface="Arial"/>
            </a:endParaRPr>
          </a:p>
          <a:p>
            <a:pPr marL="742950" marR="0" lvl="1" indent="-294751" algn="l" rtl="0">
              <a:spcBef>
                <a:spcPts val="336"/>
              </a:spcBef>
              <a:spcAft>
                <a:spcPts val="0"/>
              </a:spcAft>
              <a:buSzPts val="1800"/>
              <a:buChar char="▪"/>
            </a:pPr>
            <a:r>
              <a:rPr lang="en-US" sz="1800" b="0" dirty="0">
                <a:latin typeface="Arial"/>
                <a:ea typeface="Arial"/>
                <a:cs typeface="Arial"/>
                <a:sym typeface="Arial"/>
              </a:rPr>
              <a:t>Academic Affairs Administrator</a:t>
            </a:r>
            <a:endParaRPr sz="1800" b="0" dirty="0">
              <a:latin typeface="Arial"/>
              <a:ea typeface="Arial"/>
              <a:cs typeface="Arial"/>
              <a:sym typeface="Arial"/>
            </a:endParaRPr>
          </a:p>
          <a:p>
            <a:pPr marL="742950" marR="0" lvl="1" indent="-294751" algn="l" rtl="0">
              <a:spcBef>
                <a:spcPts val="336"/>
              </a:spcBef>
              <a:spcAft>
                <a:spcPts val="0"/>
              </a:spcAft>
              <a:buClr>
                <a:schemeClr val="dk1"/>
              </a:buClr>
              <a:buSzPts val="1800"/>
              <a:buChar char="▪"/>
            </a:pPr>
            <a:r>
              <a:rPr lang="en-US" sz="1800" b="0" dirty="0">
                <a:latin typeface="Arial"/>
                <a:ea typeface="Arial"/>
                <a:cs typeface="Arial"/>
                <a:sym typeface="Arial"/>
              </a:rPr>
              <a:t>T</a:t>
            </a:r>
            <a:r>
              <a:rPr lang="en-US" sz="1800" b="0" i="0" u="none" strike="noStrike" cap="none" dirty="0">
                <a:solidFill>
                  <a:schemeClr val="dk1"/>
                </a:solidFill>
                <a:latin typeface="Arial"/>
                <a:ea typeface="Arial"/>
                <a:cs typeface="Arial"/>
                <a:sym typeface="Arial"/>
              </a:rPr>
              <a:t>he Bookstore</a:t>
            </a:r>
            <a:br>
              <a:rPr lang="en-US" sz="1800" b="0" i="0" u="none" strike="noStrike" cap="none" dirty="0">
                <a:solidFill>
                  <a:schemeClr val="dk1"/>
                </a:solidFill>
                <a:latin typeface="Arial"/>
                <a:ea typeface="Arial"/>
                <a:cs typeface="Arial"/>
                <a:sym typeface="Arial"/>
              </a:rPr>
            </a:br>
            <a:endParaRPr lang="en-US" sz="1800" b="0" i="0" u="none" strike="noStrike" cap="none" dirty="0">
              <a:solidFill>
                <a:schemeClr val="dk1"/>
              </a:solidFill>
              <a:latin typeface="Arial"/>
              <a:ea typeface="Arial"/>
              <a:cs typeface="Arial"/>
              <a:sym typeface="Arial"/>
            </a:endParaRPr>
          </a:p>
          <a:p>
            <a:pPr marL="285750" indent="-294751">
              <a:spcBef>
                <a:spcPts val="336"/>
              </a:spcBef>
              <a:buSzPts val="1800"/>
              <a:buChar char="▪"/>
            </a:pPr>
            <a:r>
              <a:rPr lang="en-US" sz="2000" b="1" dirty="0"/>
              <a:t>23 CSU campuses meet </a:t>
            </a:r>
            <a:r>
              <a:rPr lang="en-US" sz="2000" b="1" dirty="0">
                <a:latin typeface="Arial"/>
                <a:ea typeface="Arial"/>
                <a:cs typeface="Arial"/>
                <a:sym typeface="Arial"/>
              </a:rPr>
              <a:t>and share experiences at monthly ATI IM webinar meetings</a:t>
            </a:r>
          </a:p>
          <a:p>
            <a:pPr marL="742950" lvl="1" indent="-294751">
              <a:spcBef>
                <a:spcPts val="336"/>
              </a:spcBef>
              <a:buSzPts val="1800"/>
              <a:buFont typeface="Arial"/>
              <a:buChar char="▪"/>
            </a:pPr>
            <a:r>
              <a:rPr lang="en-US" sz="1800" b="0" dirty="0">
                <a:latin typeface="Arial"/>
                <a:ea typeface="Arial"/>
                <a:cs typeface="Arial"/>
                <a:sym typeface="Arial"/>
              </a:rPr>
              <a:t>CSU ATI at the Office of the Chancellor</a:t>
            </a:r>
          </a:p>
          <a:p>
            <a:pPr marL="742950" lvl="1" indent="-294751">
              <a:spcBef>
                <a:spcPts val="336"/>
              </a:spcBef>
              <a:buSzPts val="1800"/>
              <a:buFont typeface="Arial"/>
              <a:buChar char="▪"/>
            </a:pPr>
            <a:r>
              <a:rPr lang="en-US" sz="1800" b="0" dirty="0">
                <a:latin typeface="Arial"/>
                <a:ea typeface="Arial"/>
                <a:cs typeface="Arial"/>
                <a:sym typeface="Arial"/>
              </a:rPr>
              <a:t>23 CSU ATI IM Communities of Practice</a:t>
            </a:r>
          </a:p>
          <a:p>
            <a:pPr marL="448199" lvl="1" indent="0">
              <a:lnSpc>
                <a:spcPct val="80000"/>
              </a:lnSpc>
              <a:spcBef>
                <a:spcPts val="336"/>
              </a:spcBef>
              <a:buSzPts val="1800"/>
              <a:buNone/>
            </a:pPr>
            <a:endParaRPr sz="1800" b="0" i="0" u="none" strike="noStrike" cap="none" dirty="0">
              <a:solidFill>
                <a:schemeClr val="dk1"/>
              </a:solidFill>
              <a:latin typeface="Arial"/>
              <a:ea typeface="Arial"/>
              <a:cs typeface="Arial"/>
              <a:sym typeface="Arial"/>
            </a:endParaRPr>
          </a:p>
        </p:txBody>
      </p:sp>
      <p:sp>
        <p:nvSpPr>
          <p:cNvPr id="141" name="Google Shape;141;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300"/>
              <a:buFont typeface="Calibri"/>
              <a:buNone/>
            </a:pPr>
            <a:r>
              <a:rPr lang="en-US" sz="1200">
                <a:solidFill>
                  <a:srgbClr val="888888"/>
                </a:solidFill>
                <a:latin typeface="Calibri"/>
                <a:ea typeface="Calibri"/>
                <a:cs typeface="Calibri"/>
                <a:sym typeface="Calibri"/>
              </a:rPr>
              <a:t>San José State University</a:t>
            </a:r>
            <a:endParaRPr/>
          </a:p>
        </p:txBody>
      </p:sp>
      <p:sp>
        <p:nvSpPr>
          <p:cNvPr id="142" name="Google Shape;142;p20"/>
          <p:cNvSpPr txBox="1">
            <a:spLocks noGrp="1"/>
          </p:cNvSpPr>
          <p:nvPr>
            <p:ph type="sldNum" idx="12"/>
          </p:nvPr>
        </p:nvSpPr>
        <p:spPr>
          <a:xfrm>
            <a:off x="3556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88888"/>
              </a:buClr>
              <a:buSzPts val="300"/>
              <a:buFont typeface="Calibri"/>
              <a:buNone/>
            </a:pPr>
            <a:fld id="{00000000-1234-1234-1234-123412341234}" type="slidenum">
              <a:rPr lang="en-US"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pic>
        <p:nvPicPr>
          <p:cNvPr id="7" name="Picture 2" descr="Navigation button that returns you to the table of contents menu. ">
            <a:hlinkClick r:id="rId4" action="ppaction://hlinksldjump"/>
            <a:extLst>
              <a:ext uri="{FF2B5EF4-FFF2-40B4-BE49-F238E27FC236}">
                <a16:creationId xmlns:a16="http://schemas.microsoft.com/office/drawing/2014/main" id="{1654373A-8B9C-064E-9EF9-0680D0DFC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470" y="5433563"/>
            <a:ext cx="845929" cy="1329963"/>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descr="Navigation arrow that takes you to the next slide. ">
            <a:hlinkClick r:id="" action="ppaction://hlinkshowjump?jump=nextslide"/>
            <a:extLst>
              <a:ext uri="{FF2B5EF4-FFF2-40B4-BE49-F238E27FC236}">
                <a16:creationId xmlns:a16="http://schemas.microsoft.com/office/drawing/2014/main" id="{F05DAECE-7E15-4441-9A5E-9EA178A01495}"/>
              </a:ext>
            </a:extLst>
          </p:cNvPr>
          <p:cNvSpPr/>
          <p:nvPr/>
        </p:nvSpPr>
        <p:spPr>
          <a:xfrm>
            <a:off x="7017026" y="584979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ATI Hierarchy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subTnLst>
                                    <p:animClr clrSpc="rgb" dir="cw">
                                      <p:cBhvr override="childStyle">
                                        <p:cTn dur="1" fill="hold" display="0" masterRel="nextClick" afterEffect="1"/>
                                        <p:tgtEl>
                                          <p:spTgt spid="9"/>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6906126" cy="877288"/>
          </a:xfrm>
        </p:spPr>
        <p:txBody>
          <a:bodyPr/>
          <a:lstStyle/>
          <a:p>
            <a:r>
              <a:rPr lang="en-US" dirty="0"/>
              <a:t>Our ATI Hierarchy</a:t>
            </a:r>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pic>
        <p:nvPicPr>
          <p:cNvPr id="27" name="Picture 26">
            <a:extLst>
              <a:ext uri="{FF2B5EF4-FFF2-40B4-BE49-F238E27FC236}">
                <a16:creationId xmlns:a16="http://schemas.microsoft.com/office/drawing/2014/main" id="{090029FC-7A9F-9349-AC6C-A336E38116A2}"/>
              </a:ext>
            </a:extLst>
          </p:cNvPr>
          <p:cNvPicPr>
            <a:picLocks noChangeAspect="1"/>
          </p:cNvPicPr>
          <p:nvPr/>
        </p:nvPicPr>
        <p:blipFill>
          <a:blip r:embed="rId3"/>
          <a:stretch>
            <a:fillRect/>
          </a:stretch>
        </p:blipFill>
        <p:spPr>
          <a:xfrm>
            <a:off x="431928" y="1225450"/>
            <a:ext cx="7696076" cy="5326248"/>
          </a:xfrm>
          <a:prstGeom prst="rect">
            <a:avLst/>
          </a:prstGeom>
        </p:spPr>
      </p:pic>
      <p:pic>
        <p:nvPicPr>
          <p:cNvPr id="6" name="Picture 2" descr="Navigation button that returns you to the table of contents menu. ">
            <a:hlinkClick r:id="rId4" action="ppaction://hlinksldjump"/>
            <a:extLst>
              <a:ext uri="{FF2B5EF4-FFF2-40B4-BE49-F238E27FC236}">
                <a16:creationId xmlns:a16="http://schemas.microsoft.com/office/drawing/2014/main" id="{4413F857-E2FA-A54F-BB4E-D9CF80ED5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99029"/>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8B5B2F58-4714-4D46-9B2A-6FF2C956376C}"/>
              </a:ext>
            </a:extLst>
          </p:cNvPr>
          <p:cNvSpPr/>
          <p:nvPr/>
        </p:nvSpPr>
        <p:spPr>
          <a:xfrm>
            <a:off x="7017026" y="584979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National Disability Data</a:t>
            </a:r>
          </a:p>
        </p:txBody>
      </p:sp>
    </p:spTree>
    <p:custDataLst>
      <p:tags r:id="rId1"/>
    </p:custDataLst>
    <p:extLst>
      <p:ext uri="{BB962C8B-B14F-4D97-AF65-F5344CB8AC3E}">
        <p14:creationId xmlns:p14="http://schemas.microsoft.com/office/powerpoint/2010/main" val="1635847915"/>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4" y="274636"/>
            <a:ext cx="6885709" cy="1143000"/>
          </a:xfrm>
        </p:spPr>
        <p:txBody>
          <a:bodyPr>
            <a:normAutofit fontScale="90000"/>
          </a:bodyPr>
          <a:lstStyle/>
          <a:p>
            <a:r>
              <a:rPr lang="en-US" sz="4000" dirty="0"/>
              <a:t>National Disability Demographic Information</a:t>
            </a:r>
          </a:p>
        </p:txBody>
      </p:sp>
      <p:sp>
        <p:nvSpPr>
          <p:cNvPr id="3" name="Content Placeholder 2"/>
          <p:cNvSpPr>
            <a:spLocks noGrp="1"/>
          </p:cNvSpPr>
          <p:nvPr>
            <p:ph idx="1"/>
          </p:nvPr>
        </p:nvSpPr>
        <p:spPr>
          <a:xfrm>
            <a:off x="947943" y="1639093"/>
            <a:ext cx="6054436" cy="4495800"/>
          </a:xfrm>
        </p:spPr>
        <p:txBody>
          <a:bodyPr>
            <a:normAutofit fontScale="55000" lnSpcReduction="20000"/>
          </a:bodyPr>
          <a:lstStyle/>
          <a:p>
            <a:pPr>
              <a:lnSpc>
                <a:spcPct val="120000"/>
              </a:lnSpc>
              <a:buFont typeface="Wingdings" panose="05000000000000000000" pitchFamily="2" charset="2"/>
              <a:buChar char="§"/>
            </a:pPr>
            <a:r>
              <a:rPr lang="en-US" dirty="0"/>
              <a:t>According to the </a:t>
            </a:r>
            <a:r>
              <a:rPr lang="en-US" u="sng" dirty="0">
                <a:hlinkClick r:id="rId4"/>
              </a:rPr>
              <a:t>US Census Bureau report</a:t>
            </a:r>
            <a:r>
              <a:rPr lang="en-US" dirty="0"/>
              <a:t>, about 56.7 million people — 19 percent of the population — had a disability in 2010</a:t>
            </a:r>
          </a:p>
          <a:p>
            <a:pPr indent="-457200">
              <a:lnSpc>
                <a:spcPct val="120000"/>
              </a:lnSpc>
              <a:buFont typeface="Wingdings" panose="05000000000000000000" pitchFamily="2" charset="2"/>
              <a:buChar char="§"/>
            </a:pPr>
            <a:endParaRPr lang="en-US" dirty="0"/>
          </a:p>
          <a:p>
            <a:pPr>
              <a:lnSpc>
                <a:spcPct val="120000"/>
              </a:lnSpc>
              <a:buFont typeface="Wingdings" panose="05000000000000000000" pitchFamily="2" charset="2"/>
              <a:buChar char="§"/>
            </a:pPr>
            <a:r>
              <a:rPr lang="en-US" dirty="0"/>
              <a:t>The percentage of undergraduates who reported having a disability was </a:t>
            </a:r>
            <a:r>
              <a:rPr lang="en-US" b="1" dirty="0"/>
              <a:t>19.4 percent </a:t>
            </a:r>
            <a:r>
              <a:rPr lang="en-US" dirty="0"/>
              <a:t>in 2015-16. </a:t>
            </a:r>
            <a:br>
              <a:rPr lang="en-US" dirty="0"/>
            </a:br>
            <a:endParaRPr lang="en-US" dirty="0"/>
          </a:p>
          <a:p>
            <a:pPr>
              <a:lnSpc>
                <a:spcPct val="120000"/>
              </a:lnSpc>
              <a:buFont typeface="Wingdings" panose="05000000000000000000" pitchFamily="2" charset="2"/>
              <a:buChar char="§"/>
            </a:pPr>
            <a:r>
              <a:rPr lang="en-US" b="1" dirty="0"/>
              <a:t>26</a:t>
            </a:r>
            <a:r>
              <a:rPr lang="en-US" dirty="0"/>
              <a:t> percent of undergraduates who were veterans reported having a disability…</a:t>
            </a:r>
            <a:br>
              <a:rPr lang="en-US" dirty="0"/>
            </a:br>
            <a:br>
              <a:rPr lang="en-US" dirty="0"/>
            </a:br>
            <a:br>
              <a:rPr lang="en-US" dirty="0"/>
            </a:br>
            <a:r>
              <a:rPr lang="en-US" dirty="0"/>
              <a:t>~ </a:t>
            </a:r>
            <a:r>
              <a:rPr lang="en-US" dirty="0">
                <a:hlinkClick r:id="rId5"/>
              </a:rPr>
              <a:t>Fast Facts from National Center for Education Statistics</a:t>
            </a:r>
            <a:endParaRPr lang="en-US" dirty="0"/>
          </a:p>
        </p:txBody>
      </p:sp>
      <p:sp>
        <p:nvSpPr>
          <p:cNvPr id="4" name="Footer Placeholder 3"/>
          <p:cNvSpPr>
            <a:spLocks noGrp="1"/>
          </p:cNvSpPr>
          <p:nvPr>
            <p:ph type="ftr" sz="quarter" idx="4294967295"/>
          </p:nvPr>
        </p:nvSpPr>
        <p:spPr/>
        <p:txBody>
          <a:bodyPr/>
          <a:lstStyle/>
          <a:p>
            <a:pPr>
              <a:defRPr/>
            </a:pPr>
            <a:r>
              <a:rPr lang="en-US" dirty="0"/>
              <a:t>San José State University</a:t>
            </a:r>
          </a:p>
        </p:txBody>
      </p:sp>
      <p:sp>
        <p:nvSpPr>
          <p:cNvPr id="5" name="Slide Number Placeholder 4"/>
          <p:cNvSpPr>
            <a:spLocks noGrp="1"/>
          </p:cNvSpPr>
          <p:nvPr>
            <p:ph type="sldNum" sz="quarter" idx="11"/>
          </p:nvPr>
        </p:nvSpPr>
        <p:spPr>
          <a:xfrm>
            <a:off x="863600" y="6356350"/>
            <a:ext cx="1337733" cy="365125"/>
          </a:xfrm>
        </p:spPr>
        <p:txBody>
          <a:bodyPr/>
          <a:lstStyle/>
          <a:p>
            <a:pPr>
              <a:defRPr/>
            </a:pPr>
            <a:fld id="{BD11CE79-83A4-4E79-B779-8E8B79303ED9}" type="slidenum">
              <a:rPr lang="en-US" smtClean="0"/>
              <a:pPr>
                <a:defRPr/>
              </a:pPr>
              <a:t>8</a:t>
            </a:fld>
            <a:endParaRPr lang="en-US" dirty="0"/>
          </a:p>
        </p:txBody>
      </p:sp>
      <p:pic>
        <p:nvPicPr>
          <p:cNvPr id="7" name="Picture 2" descr="Navigation button that returns you to the table of contents menu. ">
            <a:hlinkClick r:id="rId6" action="ppaction://hlinksldjump"/>
            <a:extLst>
              <a:ext uri="{FF2B5EF4-FFF2-40B4-BE49-F238E27FC236}">
                <a16:creationId xmlns:a16="http://schemas.microsoft.com/office/drawing/2014/main" id="{0808CD72-9DB8-D84E-BAD9-B31A47E959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70" y="5388957"/>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descr="Navigation arrow that takes you to the next slide. ">
            <a:hlinkClick r:id="" action="ppaction://hlinkshowjump?jump=nextslide"/>
            <a:extLst>
              <a:ext uri="{FF2B5EF4-FFF2-40B4-BE49-F238E27FC236}">
                <a16:creationId xmlns:a16="http://schemas.microsoft.com/office/drawing/2014/main" id="{B102A150-52E5-AB4B-9DFD-2564BD2BA12C}"/>
              </a:ext>
              <a:ext uri="{C183D7F6-B498-43B3-948B-1728B52AA6E4}">
                <adec:decorative xmlns:adec="http://schemas.microsoft.com/office/drawing/2017/decorative" val="0"/>
              </a:ext>
            </a:extLst>
          </p:cNvPr>
          <p:cNvSpPr/>
          <p:nvPr/>
        </p:nvSpPr>
        <p:spPr>
          <a:xfrm>
            <a:off x="7017026" y="584979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and Issues</a:t>
            </a:r>
          </a:p>
        </p:txBody>
      </p:sp>
    </p:spTree>
    <p:custDataLst>
      <p:tags r:id="rId1"/>
    </p:custDataLst>
    <p:extLst>
      <p:ext uri="{BB962C8B-B14F-4D97-AF65-F5344CB8AC3E}">
        <p14:creationId xmlns:p14="http://schemas.microsoft.com/office/powerpoint/2010/main" val="956802856"/>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subTnLst>
                                    <p:animClr clrSpc="rgb" dir="cw">
                                      <p:cBhvr override="childStyle">
                                        <p:cTn dur="1" fill="hold" display="0" masterRel="nextClick" afterEffect="1"/>
                                        <p:tgtEl>
                                          <p:spTgt spid="8"/>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07975" y="365702"/>
            <a:ext cx="7701517" cy="681327"/>
          </a:xfrm>
        </p:spPr>
        <p:txBody>
          <a:bodyPr>
            <a:noAutofit/>
          </a:bodyPr>
          <a:lstStyle/>
          <a:p>
            <a:r>
              <a:rPr lang="en-US" altLang="en-US" sz="3400" dirty="0"/>
              <a:t>SJSU AEC Students Registration…</a:t>
            </a:r>
          </a:p>
        </p:txBody>
      </p:sp>
      <p:sp>
        <p:nvSpPr>
          <p:cNvPr id="8196" name="Slide Number Placeholder 4"/>
          <p:cNvSpPr>
            <a:spLocks noGrp="1"/>
          </p:cNvSpPr>
          <p:nvPr>
            <p:ph type="sldNum" sz="quarter" idx="11"/>
          </p:nvPr>
        </p:nvSpPr>
        <p:spPr bwMode="auto">
          <a:xfrm>
            <a:off x="361828" y="6333331"/>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ED182DE5-4D6F-4BB4-B726-58F45610B8DE}" type="slidenum">
              <a:rPr lang="en-US" altLang="en-US" sz="1200" smtClean="0">
                <a:solidFill>
                  <a:srgbClr val="898989"/>
                </a:solidFill>
              </a:rPr>
              <a:pPr/>
              <a:t>9</a:t>
            </a:fld>
            <a:endParaRPr lang="en-US" altLang="en-US" sz="1200" dirty="0">
              <a:solidFill>
                <a:srgbClr val="898989"/>
              </a:solidFill>
            </a:endParaRPr>
          </a:p>
        </p:txBody>
      </p:sp>
      <p:sp>
        <p:nvSpPr>
          <p:cNvPr id="9221" name="Content Placeholder 6"/>
          <p:cNvSpPr>
            <a:spLocks noGrp="1"/>
          </p:cNvSpPr>
          <p:nvPr>
            <p:ph idx="1"/>
          </p:nvPr>
        </p:nvSpPr>
        <p:spPr>
          <a:xfrm>
            <a:off x="457200" y="1097972"/>
            <a:ext cx="6483927" cy="1128881"/>
          </a:xfrm>
        </p:spPr>
        <p:txBody>
          <a:bodyPr>
            <a:normAutofit fontScale="85000" lnSpcReduction="10000"/>
          </a:bodyPr>
          <a:lstStyle/>
          <a:p>
            <a:pPr marL="342900" indent="-342900">
              <a:buSzPct val="100000"/>
              <a:buFont typeface="Wingdings" panose="05000000000000000000" pitchFamily="2" charset="2"/>
              <a:buChar char="§"/>
            </a:pPr>
            <a:r>
              <a:rPr lang="en-US" sz="2000" b="1" dirty="0">
                <a:latin typeface="Arial" panose="020B0604020202020204" pitchFamily="34" charset="0"/>
                <a:cs typeface="Arial" panose="020B0604020202020204" pitchFamily="34" charset="0"/>
              </a:rPr>
              <a:t>Students registered with Accessible Education Center (AEC)</a:t>
            </a:r>
          </a:p>
          <a:p>
            <a:pPr marL="342900" indent="-342900">
              <a:buSzPct val="100000"/>
              <a:buFont typeface="Wingdings" panose="05000000000000000000" pitchFamily="2" charset="2"/>
              <a:buChar char="§"/>
            </a:pPr>
            <a:r>
              <a:rPr lang="en-US" sz="2000" b="1" dirty="0">
                <a:latin typeface="Arial" panose="020B0604020202020204" pitchFamily="34" charset="0"/>
                <a:cs typeface="Arial" panose="020B0604020202020204" pitchFamily="34" charset="0"/>
              </a:rPr>
              <a:t>An increase from 3% in Fall 2005 to 3.67% in Fall 2018  </a:t>
            </a:r>
          </a:p>
          <a:p>
            <a:pPr marL="25400" indent="0">
              <a:buNone/>
              <a:defRPr/>
            </a:pPr>
            <a:endParaRPr lang="en-US" sz="2200" baseline="30000" dirty="0"/>
          </a:p>
        </p:txBody>
      </p:sp>
      <p:sp>
        <p:nvSpPr>
          <p:cNvPr id="2" name="Footer Placeholder 1"/>
          <p:cNvSpPr>
            <a:spLocks noGrp="1"/>
          </p:cNvSpPr>
          <p:nvPr>
            <p:ph type="ftr" sz="quarter" idx="4294967295"/>
          </p:nvPr>
        </p:nvSpPr>
        <p:spPr>
          <a:xfrm>
            <a:off x="3389046" y="6356350"/>
            <a:ext cx="2895600" cy="365125"/>
          </a:xfrm>
        </p:spPr>
        <p:txBody>
          <a:bodyPr/>
          <a:lstStyle/>
          <a:p>
            <a:pPr>
              <a:defRPr/>
            </a:pPr>
            <a:r>
              <a:rPr lang="en-US"/>
              <a:t>San José State University</a:t>
            </a:r>
            <a:endParaRPr lang="en-US" dirty="0"/>
          </a:p>
        </p:txBody>
      </p:sp>
      <p:sp>
        <p:nvSpPr>
          <p:cNvPr id="3" name="AutoShape 2" descr="data:image/png;base64,iVBORw0KGgoAAAANSUhEUgAAAzQAAAGICAYAAACX5aVQAAAgAElEQVR4nO3d/XNU153ncf6DqOa3qZqqZfPD+qfd0ZKaymytU5Da3UlV4qIIkwfa47GRx9jeXicoqsWRPL22IMIBix45hIAzBPfMYOSZMl4JDVjIxhZZkYqYYGRw8NqtYOw1+EEskdfYIuYh3/2BnM7po3MfuvvePvfh/XJ9ayZI3bp9n/p87j3n3CUCAAAAACm1xPUCAAAAAECzCDQAAAAAUotAAwAAACC1CDQAAAAAUotAAwAAACC1CDQAAAAAUotAAwAAACC1CDQAAAAAUotAAwAAACC1CDQAAAAAUotAAwAAACC1CDQAAAAAUotAAwAAACC1CDQAAAAAUotAAwAAACC1CDQAAAAAUotAAwAAACC1CDQAAAAAUotAAwAAACC1CDQAAAAAUotAAwAAACC1CDQAAAAAUotAA8RoeHhYCoWClEqlRT/r6uqSQqEgU1NTDpYMyA51nHV1dbleFBg4BwJoBwINcqtSqUihUPCtcrkcyd+wfZmrv9HIl3m1WpXh4WEplUq113d1dcnAwECo9xkdHZWenp6615bLZTl58mToz6MaIWFeMzExIQMDA7XXFAoF6enpkUqlInNzc6H+pv63vbZTT0+PlMvlwHUwMTEhlUqFBlQIXvvZ6Oio60VbRN830i7MeSlNnzPqcyAA2BBokFt6Yy0NgebkyZN1wcBWXo3Nubm5uiDTyGvV3zZfH7Tc5XK59rvFYlFKpVLdexSLxYZCTZjtpda11/uq9WfbHrgpzL6StAZolgJN2P08LQg0ANqBQIPcUg2HOBu3UX6ZT01NSbFYlOHh4bq7I6Ojo3VBp1qtLnrtzp07a1fZh4eH695TNV67urqsQUBvLBaLxVDLPTo66hmUpqamasvbSGD02l5zc3MyMTFR1xDs6emxfhb1O60G1SxTQbSrq0tGR0dr67Farcro6KgUi8VF275arfruf3FLWqBRx0kzd7PacV5qJwJNfFrZz4CsIdAgt9IWaPzoAUIPLCL1jU3zZ+bPK5VK3c+mpqZqQWZiYqL2v4OWe2BgQAqFggwMDFh/rgJWsVgM/RnDbC99PRBamuO1L/gJu1/EJWmBppl1qBBoEFYr+xmQNQQa5FaWAs3c3Jznl5salOsXHlQA6enpqfv3kydP1r1f2IarWrc7d+60/lytl0YGcYfdXiosubpbkHbN7JcEmnoEmt8j0MSHQAP8HoEGudVow2Fubk5GR0cbGuSehEATpptV2AZh2Iar6rbkFaKa6foVdnvpd5zMQKWCm76OvLrG6VRIsi3v8PDworFB5XLZM0ypfadarda6EarXmV0J9fft6emRiYkJz2VsdDm8NHKHS98fbKXfoVPB2uuu3cmTJ2uv85pwolKp1HV7HBgYqIXuoP23le1UrValXC7X/q1YLFobkX7rImx4bybQqHWnjrepqanavh6076jtUi6XZW5uru6CgHn8zM3NSaVSWTSxiN+kJM2cA/VlEpFaV0f198ztZvu57XxsW096V1Xzc9h+HjQZipoIJez6cbWfAVlDoEFuNdpwMMdomIPczbsbIu0LNHrD0myYqy96v6t4+uv9BuqHDTR643RgYKDuPfW7M400thvZXl6/q/5dXxded6d0qoGhr1tz8HypVJJSqVT73a6uLmvjRw8MZmNErVP9Z+p9vbZvs8vhRW+MBV35rVar1uNALYP+er9jQcR/3wqaqED/mSmK7eQ1GYf5WQYGBuq2lZoMo1QqeQY5UzOBRl93eiAxy7Y91Xbp6elZtI71ZQgzKYktBDdzDtSXyWuSBHX+8Pq5bRxd2PU0NTXl+XO/40k/btWy6wHcdtHE1X4GZA2BBrnVaMPB64qu/iVpXgVtV6DRv0jNL/EwjdOwQaWRrkX6eBY1wFyt80Yb2SKNbS99EgTbe+jrQl9OW8CamJiwrls9COmvm5ub871DZTaO1Ho8efKkzM3Ned6pmJubk4GBgUXjoJpdDi/VarWuYVUsFgMHHYfZL1oJNPodmOHh4dp2MCfEsAWaqLaTWgf667w+b5hjzkurgUZ9VrVc1WrVd+IPc5podXdD7YvqM+t3EvXz3MmTJ+tCcBTnQHOZBgYGattO3b1Rn8fv5+ax4ree9MlK1P/1+rktNOjPQvK642Q7x7jaz4CsIdAgt8JMjxq20W1rKIu0J9DoDWDbmBVXgUYtm3nV12sGsiCNNPS8uiB5bSfVULFNmqAaFfrVZ32d20LQ3Nxc7T3NBp7eeLHtX2od+90ximI5/NiufJsz5NmWOa5A4zcrnnkHRhfndvK78xlFoPErk77ubMeX3g3TLzx4dTP0a5Cby22Gw1YDjW2Z9HXk93PzbwatJ/3vBv3cZLuLa1sm8xztaj8DsoZAg9zKQqDRG3Nez3VxFWjM/vjm+IVGP3ecgUaFFjNEeDV4gxrnfn9LLZdXONAb4UF3RlpZjjDMMQReDb04A43+716Naa/tHcV28gqCap/xO7ZdBBqviwVeDWO1jvyeCxVmzJvXnc5Wu5zZhP25X6CxfdZGfh7m38Msk6v9DMgaAg1yq5muHWpigJ07d9b6LOv98dsdaPRnhniFLxeBRg9aZreNoD7lXprpcmY2eLwar16NZtVI8+q61tXVVbcfhNknwqw/sy++/jyYqJajEfrzioIailEHGr2h7CUowMaxncIc2y66nAW9byPnKCUohIvUB3F9nbUSaLyWqdmfB62nZn+u739e+5k673kFmnbvZ0DWEGiQW402HMIMim1noNEbvX7BIEyDNkyDyPy9MNM2267mq7EgtgDhp5Ht5fW7fncrVINDb7Sp5TS7iYS5iu7VCAy73SuVSt3+1tXVtWi5W1mOZujbTQ/QcQYav24+Qb8T53bKY6AJ2mcJNMFljr8h0ADRINAgtxppOOhdj0ql0qIvn3Z3OdP7tAfd5VDL5jf7jVrOoCk/wzRcg8YtiPhPMx30OYK2l/7eZiPVL9CYD/vU38e8+9VMo1NpdLtPTEzUNcz1cNXKcjTD6yp8nIFG39e9BAWaOLZTHgMNd2iCA02jCDRANAg0yK1GGg76DDZ+XX/aEWj0LjhhumyZDXUbdeU9aMrPMA3XsHd7Gh3bEXZ76Y0LM1D5/U194PTJkydr69m23ry6tIXR7Ha3NexbWY5meA0ubyTQeO2HcYyhiXM75SnQqO6GYcfQhH3/rAQar5kQwyDQANEg0CC3Gmk4qC8Vr4aR+sKPO9DoX5y2Gc2CXmMbeNrIIPRGA02YOzRhx9GE2V56o8q2foJClNqOO3furIU821VpfZ02++DKRgONrTHVynI0wy8sBn2uoGX1mqI26G6e2RW0kb/pp5WGZqNh3fbaJAUafRp0rwa7OnbMiyJ5CDTNnM8UV/sZkDUEGuRWIw0Hr1BgjgeJM9DoDbcwT3HX6c+h0L9wJyYm6p65ECRMoNG755nP/lA/1yczCHtF02t7zc3NycTExKKB9I3cSVPUXRB94gKvhrA+6YFtQgb1xHBT0Porl8vW5x15PTOl2eWwGR4elp6eHhkeHq57r2q1WhdmbPuf+pn6W/pzTNT/1reP+nzmhAO2daNvWz1ghnkOTVzbKUxDU585LOxxnsRAoz+bqKenZ9FzaPQukeY6zkOgEakPfV4Xjsrl8qL142o/A7KGQIPcarThYHsauvrf7ehypgenoDK/UIMmNCgWi9bGnn73xq/MRrYelPT1pa8z2wPo/IQd4D0wMBA4/axXoNG7VAXtGydPnqwLPrbPaGv4hG3A6O+pr0vbtm1mOYL+tleVSiXr+tVDh9f683t//WfmutFDslnq+ThenzPu7WTbR/Q7hY1ug7D7udekDEHv20yg8ftMetnuTuQl0MzNzdVtu2KxWNvP9H3X/Kyu9jMgawg0yK2w40aUubk5qVQqdY2jgYEBmZqaqn3RmY0F1dCyfRmpL7mwjXpbg9GrbFcIq9WqlMvlRY27SqXiGQCaDTTq7+3cudP6YM2dO3c23AXIrzFcKpVk586dgc8NUtvcr4uGvp6DHkap9gnzM6rlsX3GMNt9dHR0UfizXd1tZTm83md4eFgGBgbq9pOuri4ZGBjw7U6j7rypz1csFq2/Pzo6Wrec6hjS143tc5rvr9ZJtVqtBVGvSS3i2E5qf/Q6f+jniq6urtBdRMOESnMd6cepF7U/mV0o/c5RJts5pFgsWu8ohnl/r3UctEzN/jxoPbX6c5HFx64655XLZeu+5Go/A7KG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AAAgtQg0AAAAAFKLQAMAsFq4elkuffK+nP/wrJy+8DM5OjsiI6d2yfCJbTJ8Ypvs+Xm/7PjpBtnx0w0yeKRYq03jd0rf2GrpG1st3c9+SZZ0H5Ul3Uelo++YdPQdk6WbpmXppmnpHDxRq1V7filrh1+XtcOvS//4ORk6+o5Ujr8nk7PzMnP+spy7dMX16gAAJBSBBgByauHqZTn/4Vk5/tbzMv7aXhk5tasWTlQYiaJUoImilm6aroWf/vFztdBD4AGA/CLQAEDGqeBy+sLPZPy1vbXQElVgaWegCSoVdoaOviOTs/OuVz0AoA0INACQIQtXL8vsxVN1wSXKuy1JDzR+d3X6x88RcgAggwg0AJBieoBJQnhJYqCx1Yodr0j3yK9k5PRFmV+45nozAgBaQKABgBRZuHq51nUsqQEmDYHGdhdn7fDrMnL6outNDABoEIEGABLu/IdnawHGdTjJaqAxS3VRmzl/2fXmBwAEINAAQALp3chcB5I8Bhq9OvqOydrh1xl/AwAJRaABgARQY2FGTu3KRIjJUqAxw033yK+YJhoAEoRAAwAOqRCThrEwBJr6WrHjFakcf8/1LgQAuUegAYA2W7h6WY6/9Xzm7sTkLdDoRZc0AHCHQAMAbZKHuzF5DTSqlm6apksaALQZgQYAYpS3uzF5DzR6rdrzS7qkAUAbEGgAIAYLVy/n8m4MgcZe3SO/cr1LAkBmEWgAIEIEGQINwQYA2otAAwARuPTJ+wQZAg3BBgAcINAAQAsIMgSaZquj7xhjbAAgAgQaAGgCXcsINAQbAEgGAg0ANIAgQ6CJq5ZumibYAEATCDQAENLsxVO5nn6ZQNOe6hw8QbABgAYQaAAgwPkPz8qen/c7DwZpLdcBIa3VOXhCZs5fdr37A0DiEWgAwAPdywg0SShmRAMAfwQaALCYvXhKNo3f6TwMZKFcB4IsFBMHAIA3Ag0AaNRdGdchIEvlOgxkqdYOvy7zC9dcHyYAkCgEGgD4He7KEGjSUB19x2Tk9EXXhwsAJAaBBkDuMVaGQJPGYmwNANxEoAGQa8xgRqBJczETGgAQaADk2PG3nueuDIEmEzV09B3XhxMAOEOgAZA7DPwn0GSx1g6/7vrQAgAnCDQAcmXh6mW6mBFoMludgyeYBQ1A7hBoAOTG+Q/PMosZgSbz1dF3jHE1AHKFQAMgF2YvnmK8DIEmV8XUzgDygkADIPOOzo4QZgg0uSwmCwCQBwQaAJk2/tpe5w36vJfrRn3ei+fVAMg6Ag2AzGIms2SU6wY9RagBkG0EGgCZxJ2Z5JTrxjxFqAGQbQQaAJlDmElWuW7IU7+vFTtecX14AkDkCDQAMuXo7IjzBjxFoElyEWoAZA2BBkBmEGaSWa4b8NTiWjv8uuvDFQAiQ6ABkAmEmeSW68Y7Za/K8fdcH7YAEAkCDYDUI8wku1w33Cnv4uGbALKAQAMg1c5/eJaHZia8XDfaKf+anJ13fRgDQEsINABSa+HqZdk0fqfzBjtFoElzdfQdk5nzl10fzgDQNAINgFRauHpZ9vy833ljnSLQZKGWbpp2fUgDQNMINABSaeTULucNdYpAk6VateeXrg9rAGgKgQZA6jAJQLrKdUOdCl/MfAYgjQg0AFKFSQDSV64b6VRjxXgaAGlDoAGQGgtXL8vgkaLzBjpFoMlyMZ4GQNoQaACkxvhre503zikCTdbrj7aPyLfe+aHrwx0AQiPQAEgFupqlt1w30KlwIWbFbLfccvXfyZLf/TciI64PewAIhUADIBV2/HSD84Y5RaDJUt3y98OLQoz+X4d0uD7sASAUAg2AxGNWs3SX64Y7FT7EqP/+lXxGum90yvT1XteHPwAEItAASLRLn7xPV7OUl+tGfN6rkRDzk+u3yvynnfLbK58RubLkZv32nOOzAAD4I9AASLThE9ucN8gpAk3aKmyI6b7RKZPXVsjCb26pDzF6fbrK9WkAAHwRaAAk1ukLP3PeGKcINGmpMCFGdSU7eXW5LPzmFnuAsdWNScdnAwDwRqABkFhMBJCNct3Qz3KFDTHWrmSN1Af/1vXpAAA8EWgAJNLsxVPOG+IUgSaJFSbEfPPGLcFdyfzq/c+IvNAp8vAKkT++RaTjMyKViuvTAgBYEWgAJNKen/c7b4hTBJqkVFCIUV3JVIiJJMAsWVJfnZ2uTwsAYEWgAZA45z8867wRThFoXFeYEPP965+Xdz/9fON3YfQAs7zTHmBsNTPj+vQAAIsQaAAkDjObZatcB4M0VVCIabor2fufEfmXW0TKyxsLMGatXev69AAAixBoACQKz53JXrkOCUkvvxDTUleyKAKMrc6dc32aAIA6BBoAiTL+2l7nDXCKQOM6xHz/+udl9uqtjd2FUQHmrlujDTDcpQGQcAQaAImxcPUyd2cyWK7DQ1LKL8Q01ZVMDzB/fEt8Acasjg6R+XnXpwsAqCHQAEgMHqSZzXIdJJIYYprqSvb+Z0Se+Xz7A4ytmMIZQIIQaAAkBlM1Z7Nch4okhZiGupKpAPPt5e4DjFmrVrk+XQBADYEGQCIsXL0sm8bvdN74pgg0UYaYhrqSqQCjngXjOrTQ7QxAShBoACQC3c2yW67DRlzVOfKTRSGmoa5kYR5mmeSi2xmAhCDQAEgEuptlt1wHj3aEmFBdydIeYMyi2xmAhCDQAEgEuptlt1yHkDhCzDdv3CIj15b7dyXLWoAxi25nABKCQAPAObqbZbtcB5IoQkyormQZDzALf/CHMnvrGjm+slfG1zwuw7f/ncxOzro+fQAAgQaAe0dnR5w3uikCjS3E+HYly1iAWfiDP5Tznf9FTv/Zf5WjX9ssI7f/WHZ87R9lcOU/Sd+t+6S78+8W1fiuGdenDwAg0ABwj/Ez2S7XQaWREOPblUwFmPJykeWdqQswC3/wh3Lps521wDK+5vHAwBJUe77zkuvTBwAQaAC4x/iZbJfr0OIXYgK7kv3LLakKMM3cZWml+r4w7Pr0AQAEGgBuLVy97LzBTWU/0JghxrMrWcIDTLsDS5ha+OhT16cRADlHoAHg1OzFU84b3FQ2A40eYjy7kqkAc9etiQgwqluYOfh+cOU/yaY/+0cngSWoZn/xnuvTCICcI9AAcIoJAbJfLkLMF3/zH+xdyd7/jMgzn78ZYP74Fu6yRFBHnzrj+jQCIOcINACcGj6xzXmDm0p3oNFDzKKuZA4CTNYCS1AxMQAA1wg0AJxiQoDsV5whpnDlP9V3JVMBRk2l3ObQsunP/jGTocWvmBgAgGsEGgBOEWiyX1GGmD9/fYMMfLzq913JYgowebvL0moBgEsEGgBOuW5sU8kONHqImb16q9z44I8ieZil3+B7AkvjxUxnAFwi0ABwynVjm0peoOkc+Ync+78fksMffUP+7wd/Ktde+NOmAgx3WQg0APKBQAPAGZ5Bk48KE2K++OyTsuXM/5Cp/7NG5l/4z6ECDIElOUWgAeASgQaAM5c+ed95Y5tyF2i++OyT8ujP+uUX/3ynXHv4P1kDjC20qGeyEFqSU5cuXHZ9OgGQYwQaAM6c//Cs88Y21d5A88Unn5Rnf9Qv7w2skevL/70s/Ot/w12WDNT51y+5Pp0AyDECDQBnCDT5qNsHDsr2h5+Ww//tRzJ+1w8ZfJ/BItAAcIlAA8CZV8//3Hljm2pPPXroXvnB/3xEfvgPgzL44E+k/xsV541wKrp69advuz6dAMgxAg0AZ6aqB503tCm3NTT23ZtB529/IIMP/sR5w5wi0ABIHwINAGeOz77kvEFNJa/6D94hQ2PflR/+02bZ/viPCDopqKlnzrg+nQDIMQINAGderh5z3nim0lO1oPMPgzI08GO6rSWoXvnpr1yfTgDkGIEGgDPTZyadN5Kp9Bfjc9zXzw/90vXpBECOEWgAODN9ZlJ6x1Y7bxBT2SzG57SnNn15v7w6Pev6dAIgxwg0AJyZPjMpmw/f7bzhS+WnGJ8TfW392qi8uP+469MJgBwj0ABwZvrMpAy+8IDzRi5FMT6n+Rq8/QCBBoBTBBoAzkyfmZStzxWdN2YpyqsYnxNcux54jkADwCkCDQBnps9MypaDBBoqfcX4nN/XD+6jyxkAtwg0AJyZPjMpDw+vc944pagoqvfA6lyOz3n0rqcINACcItAAcGb6zKTcPrDceUOUouIsc3zOo/c96TyERFn3/sctBBoAThFoADgzfWZSVvYtk0cO/YXzRidFtbuyMD6n99Z9svKz3QQaAE4RaAA4owLN9hcedN64pKikVJrG5wytHSPQAHCOQAPAmVqgee4h541IikpyJXV8zo83HCTQAHCOQAPAGRVoBp5a77zBSFFpLNfjczat3UOgAeAcgQaAMyrQrOxbJr0Hvuq8cUhRWal2jM/Z+rVRKXT2EWgAOEegAeCMHmh4wCZFxV+18Tm/CzqtBJpdDzwnKz/bTaAB4ByBBoAzeqDheTQU5aaaHZ/z8DeerAWa6edPuz6dAMgxAg0AZ958941aoGH6ZopKVvmNz+n7wrCs+8IAgQZAIhBoADjzwa8v1AWa8ni380YcRVH+9eihe2VX5Ye1MLPys93y6vSs69MJgBwj0ABw5uMrH9UFmt4n73LeWKMoKri2Pf0QgQZAYhBoADilBxq6nVFU8uuRQ38h68t31AWaN1877/pUAiDHCDQAnCpsXE63M4pKUQ0e7F4UaD5455LrUwmAHCPQAHDqnsduqws0tw8sd95goyjKXr1jq+X2geWLAg0AuESgAeDU+u1rFnU7K0+sd95woyhqcW1/4UFZ2besLtCs/8qg69MIgJwj0ABwavPenkWB5o7vr3DecKMoanH1PnnXokDzUGGH69MIgJwj0ABw6ukjTywKNNyloajk1eDEA7XjUw80u7834vo0AiDnCDQAnJo+M2kNNIyloahkVW/lTmugGXvyqOvTCICcI9AAcMp8Fg13aSgqeaXfnTEDzfTzp12fRgDkHIEGgHPmTGeq1m27zXlDjqLyXr1jq2X9rq97BpqP/9+C61MIgJwj0ABw7qHd6zzv0mx9rui8QUdRea7Bg92LjksVaJjhDEASEGgAOOc1MYAaS9N74KvOG3UUlcfqf+4OuX1guWegYUIAAElAoAHgnNfEAKoeHl7nvGFHUXmswQOLp1XXAw3jZwAkAYEGgHN+EwOoGpx4wHnjjqLyVFsn7vc8HteX75BCZ5988M4l16cPACDQAEiGx595xDfQMI0zRbWvesdW103TbAs0m+/b4/q0AQAiQqABkBBB3c5W9i2TR/d/y3lDj6LyULaJAMxA8/Tj465PGwAgIgQaAAkRptvZyr5lsn1yg/PGHkVluQYnHpBVpc8FBhq6mwFICgINgMQI6nZG1zOKird6x1ZbZzUzq3fXX7k+XQBADYEGQGKE6Xa2sm+Z9FbudN7wo6gs1sPD3s+E0mvs2D7XpwsAqCHQAEiMj698JIWNwVeHV/Ytk4f33+W88UdRWaryuP+4GVWFjcvl4ysfuT5dAEANgQZAooTpdsZUzhQVbQ2+8ECormYr+5bJ00eecH2aAIA6BBoAiRJ2cgB1pXjz4budNwYpKs3Ve+Crcu/ffCX0cffBry+4Pk0AQB0CDYDEaeQuzbptt0nf2GrnjUKKSmP1jq2W9X/756GPt817e1yfHgBgEQINgMT54NcXQjewVvYtk94nGU9DUY1W79jq0JMAqHr17AnXpwcAWIRAAyCRNu/taSzUMPMZRYWuZsLM+u1rXJ8WAMCKQAMgkd58942GGlsr+5bJg3vXOG8oUlQaamB/seHji6maASQVgQZAYq3fvoZQQ1ER19ChDQ0fVw/tXuf6dAAAngg0ABIr7IM2zerfd5/zRiNFJbHCPmuGsTMA0oRAAyDRGh1Lo+rxsb923nikqCTVloONdzNb2cfMZgCSj0ADINEaeS6NWT8+POC8EUlRSagtB77d1DFU2Lhc3nz3DdenAQDwRaABkHgvvjzWdKhh9jMqz9U7trqpCQBUPX3kCdeHPwAEItAASIVmJghQtf7HX3PesKSodlczUzPrdc9jt8nHVz5yfegDQCACDYBUaPRhm2bd+4OvyMMHC84bmRTVjup/7g7p29PV0jHz4stjrg97AAiFQAMgNXYf3NZSA+32geWydeJ+541NioqzNh++W+79m6+0dKzsPrjN9eEOAKERaACkxsdXPpJ7HrutpYbayr5lsv2FB503Oikqjnp0fJ3cPrC8peNj/fY1dDUDkCoEGgCp8ua7b7QcaFb2LZPBAz3OG58UFX+oQd8AAB2QSURBVFX1jq2WLQe+LatKn2vpuChsXM4zZwCkDoEGQOo0+8DNRVeid31deg981XljlKJaqc2H75bv/v0dkRwTY8f2uT68AaBhBBoAqfT4M49E0oBbVfqcbBlnXA2Vzto6cX/LXcxUPf7MI64PawBoCoEGQGq1MpWzWZv23+u8cUpRYUt1MYtq/2eKZgBpRqABkFofX/lIChujuTq9sm+ZrNt2mwy+8IDzxipF+dXmw3fL+l1fj2y/Z9wMgLQj0ABItVfPnoisYadq6NAG541WijJL3ZWJqouZCjPTZyZdH8YA0BICDYDUe/HlschDzfpdX5eNB//SeSOWorqfvTlWJsq7Mqp4eCaALCDQAMiEsWP7Im/srexjbA3ltqIeK6PX00eecH3YAkAkCDQAMuPpI0/E0vBbVfqcbH2u6LxxS+WrfjTZJ+u2tf4gWVvtPrjN9eEKAJEh0ADIlN0Ht8XSAFTd0H78vx523tClsl1bJ+6XjfuKse3Huw9uY0YzAJlCoAGQOVE9o8ar/mbsQXnk0F84b/hS2arvHlgV+aB/szbv7SHMAMgcAg2ATIo71KzsWyZbDnzbeSOYSn/FMXsZYQZAnhBoAGRWO0INwYZqttoVZFb20c0MQLYRaABkWlwTBXgFG7qiUUHVO7Zahg5taEuQUWEGALKMQAMg8+J4Tk1QsNk0fqfzhjOVrGrnHRlVY8f2uT78ACB2BBoAufDq2RNtDTUr+25OHvDwwYLzhjTltrZO3N/2IFPYuJyHZgLIDQINgNx489035J7H4nmuh1999+/vkC3j9ztvWFPtq96x1TJ05DuyftfX276/FTYul+kzk64PNwBoGwINgFz5+MpHsn77mrY3Mlf2LZPV/X/COJuMV/9zd8jQoQ2xPRAzqNZvXyNvvvuG68MMANqKQAMgl9o1A5pXPTy8TsoT6503wKnWq3dstWyduF/6993X1m5lZjGTGYC8ItAAyK2xY/uchhpVWw58W7ZO0CUtTaVCTLvHxtiqsHE5g/8B5BqBBkCuvfnuG866oJmluqR977m1zhvs1OLq00KMqy5lZtHFDAAINAAgIiK7D25z3jjVa1Xpc7LlwLdl6Mh3nDfk81zqTszQoQ2y/kffcL5f6PX4M4/QxQwAhEADADWvnj0hhY1uuw951aP7vyXl8W7pf+4O5438rNd3D6ySzQfvkQf/4Xa54/srnG97s+hiBgD1CDQAoPn4ykeyeW+P80arX9217Yuyaf+98r1Ddztv/Geh1BTLQ4c2OJlmuZF6aPc6+eDXF1wfJgCQKAQaALB48eUxJ8+saab69nTJ4IEe2TX517L1hfucB4SkV++Br8qj4+tk8GC3rN/1deeD+sMUD8oEAG8EGgDwkbSxNWHqnsduk4eHbzbYHx1f5zxAuKz+5+6QoSPfkcGD3dJbuVP+cmvyupAFFWNlAMAfgQYAAiRpJrRma3X/n9wMOQd65AcTD8rWiftl0/idzgNHZHddxlbL5sN3y5bx+2XwYLds3FeU9Tu+6Xy9t1Lrt6+RV8+ecL37A0DiEWgAIKSxY/sSO2lAK9W3p0seHl4n/fv/Sjb/8zr53qG7pfTPa6T3wFedBxU9sHx/Yp1sn9wg2194UIYObZD+ffelpstYI6UG/XNXBgDCIdAAQIMef+YR543edta6bbdJ354u6d93nzy6/1sysL8ogwe7ZfBgt2x9rihbxu+XLeP3y9aJmzX4wgO12nz4btl8+G753nNr62rrxP0yOPGA/ODIf5ddk38t5fFu+dHzJdly4NsysL8o3/37O2T9j78m9/7gK5kLLH5B5ukjTzDoHwAaRKABgCa8+e4buQs2VDxV2LhcNu/tIcgAQJMINADQAoIN1Uo9tHudvPnuG653YwBINQINAESAYEM1UgQZAIgOgQYAIkSwobyqsHE5QQYAYkCgAYAYEGwoVWqwP0EGAOJBoAGAmI0d2yf3PHab84Y11d5av30N0y8DQBsQaACgTV49e4K7Njmoh3avk1fPniDIAECbEGgAwAHu2mSr1m9fQ7cyAHCEQAMADk2fmeSuTUqrsHG57D64jRADAI4RaAAgIQg3yS/1EMw3332DLmUAkBAEGgBIIMJNckqFmBdfHiPEAEACEWgAIOGmz0zK00eekPXb1zhv3Oeh1PNi1JgYQgwAJBuBBgBSZvrMpOw+uI2AE3GI4S4MAKQTgQYAUuzjKx/Jiy+Pye6D26SwcbnzYJCWWr99jWze28NdGADIAAINAGTIB7++UOui9tDudUwN3VffhYznwwBA9hBoACAHps9MytixffL4M4/IQ7vXOQ8ZcQUXdedl98FtMn1mkimVASAHCDQAkFPqbs6LL4/J00eeqIWdJN/VMUPL2LF98urZE/LBry+4Xp0AAEcINAAAqw9+fUFePXuidnfn6SNP1IKPCj8P7V4n67evkXseuy1wDE9h43Jr3fPYbbWQ8vgzj9SCytixfTJ9ZlJePXuCcS4AAE8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GgAAAACpRaABAAAAkFoEmoSaOX9ZRk5flKGj70j3yK+kf/ycVI6/J+cuXXG9aEiIeZmXERmRIRmSbumWfumXilRkRmZcLxry6saMyPWKyLUhkWv9N+t6ReS355wtEtB2k5MilYrI0JBIf//NqlRE5ucdLxiQXQSaBJlfuCb94+ekc/CELOk+6lkrdrwiQ0ffcb24cGBe5qUiFemUTlni81+HdEi3dLteXOTC/M3g8ptOkStLvOvTFTfDDZBF8/M3g0tnp8iSJd61YsXNcAMgUgSahJicnZelm6Z9g4xZSzdNy+QsV3zyYlImA4OMLdiMyIjrRUdWXR8R+c1S/yBj1m86RW5MOl5wIEKVikhHh3+QMauzU2SGu+lAVAg0CTB09B3p6DvWUJjRy9XdmkKhIOVy2cnfzpshGZIO6WgozOj/9Uu/648QmWKxyH6XBNf6GwsyZl0bcv0JIlGtVqVQKMjo6KjrRWlauVyWYrHo+ztZ+JyRm58X6e5uLMiYNcIFp6hUKhUpFAquFwOOEGgcGzr6TtNBRq/K8fciX7ZCoWAt/eftbliOjo76LlMWDclQ00FG/y+OLmiqkaMqqFEUBZeBRn1hVqtV68/L5XLm90cRuRlGWgkzqq5XIl808xwR976StIZ+sVhseHkINE1qNcyompyMbRHVOatUKll/XiqVrN+pFaNbnHmuD7MvmO89NTUV1ceyItDkG4HGoZHTF1u6M2NW1N3PbCe1qJVKJc8TrUl9UZuNydHR0bY0pF2YkZmW7syY/0XZ/Ux9wen7yOjoaF0DMo4vmLgCzdTUVOCXru0zt7Js7TjGIne9Ek2YUXVjMrJFU2FG34blcrmu4dXIOSeMOBv6jR4/ah/2+oxq/Zjn0DgDTWbvqA4NRRNmliy52V3t3LlYFrNYLNaChe1CTJjjQe2H5rYvFoue+0OpVFq0T+n7chzHTZyBJrP7cYYQaByZX7gWOPi/0eroOxbpMiYp0OTmyrdhhayILMwskZtjaqLi1TjSZS3QiNi/qBt5vS59gWa+8TEzgWNqlka2dGEa5lkONOVyuRbgvC7+EGgiMD/f+JiZoFq1KvLFVOckEe9zTdDxEHQRx0vQawg0iBqBxpHK8fciDTNxdD0LOiGZB3ipVKp9oerdj9RJVb/tbLt97dU4buaEav5N88u6UqlIsVi0LltSjMhIpGFG/RfVeBrVOPL6QlJ31GxdFGxfDrYvI3P7qLtxXq/16mZULBalUqnU9k1zn9D/Pairku0ugHoPcz8z14F6ja3rpP5avatGlI3vll3rjzbMRNz1TG1Hv/OI1znHdo6xbVNzX1P7qHkcmN1tzJ+rf/Pa1n7Hjxd9HzM/j61rkfq5+pzm8aavR68GqNfnNN9Llbm8fud/fR0kqjEZVVezmLueqe9j9f/bQmtQoGn2YqLfucs8hvTftX0PeO17+v5RKpVCfYc02hYI2o+9vlPQfgQaR1bseCWWQLN003Rky9hMoDG/eGwnIrPhFtRg82pABv2+/uVoXlVXJz5bozYpVsmqWAJNlHdp1BeK14nc64pZmEBjC7Lq7+mvtX1Rm7+jXqe/l/k7jdxhsR0btvc3u+OZ7x+mEV2pVJIzbiHquzO1KZ2juTqthxavBrDXOSfMtjC3of73zHOcbd/Sf8d8nW1/b+SKs1o2/XOax4XfHRqzAWq+3utcHvQ5bce67b3M8WnmdiqXy8m54LR0aTyBZu3aSBdTX8de36NB38Fed6SD6KHFtt28QkrYQOP1na6/Nsq2QJjvrNHR0ZTdcc8WAo0D8wvXYgkzqqJ6+KbtqoR5BdEMNOaJL+i2ciOBRj8pmVfUzeUyTypmY9XvSk4SvjTnZT7SsTPmf+fkXGTLqn+ReF3NNoX5cgjzWrV/mdvMfK3t75mN1Ua2v1dDV+2j6qpf0OcO04hOjBsz8YQZVRLdGED9roG53VsJNLbXmuc4M1h4vdb298zfaSTQqDvkiq0B20iXM/N3m/2cXsde0DaIumtgZEZG4gkzaixNRGzbx+t4ML/n9X1BjcFphnlXVN8XWwk0YV8bZVsgbK8CuEOgcWBydj7WQBPV5ADN3KGxnfj08GF+kUZxh8b8MrYFMfOE2shtbRdmZCa2MLNElsiQRD9lrtpOtqtfpjBfDl77hv5ar+4A5pW6MH+vkUBj/q7ZQLN1YbM1sG3HWJi7DE5cr8QbaG5MRr7IajuEOU+FCTR+20udN2zdaWwXXsL8vbANJq9zl/nZGwk05j7e7Oe0HXteM2vp60Q/thN11TvKyQBsFdGzaWz7ue3OQ9B3cCuBRmd+B7cSaLz2Y/O1UbYFvMbQ2PZ5uEGgcSCu8TOqonouTVSBRv+52eANE2iCxtCEaXSYkh5oJmUy1kAT13NpzPDZrkATFEKiDjTme5r7Tdi7LH77qt6gS8I+GdlUzTGPozGZjbh2BZogUQYav3Chvz6OQBPEK9CEbQDq482ScPdc1q6NN9BEMI7Ga7yY7XwS1xgaGz1gtyvQRNUW8JsUQF/fiQrfOUOgcSCqZ894Vf/4uUiWM+pAIxJ8ZduLCkM25pdxmNlIkh5oKlKJNdDE8UwakcVfNGG7pYgs3iZeoSDMl6KpkTE7YRtN6ove9hkbaewFfQEmpuvN1e7UBhqzf3xQUPZ6re13zHEjYWb/E2lszE4Qr3OeuWzqf0cRaMJ+TrMrnNffa/Yztl3cgSaCB236nX/MOy5B55egyV8aYe7ztve17Vfmvud18ckMX1G2BWz7sSmx3YVzgkDjwMjpi7EGmqhmOosi0Hg9l0SdrBq5+qOugNi6rdmuauono2q1GnjlM0mBJq4ZzqIMNGpWGZ15692ru6C5H+hXmBX1paX/DdukALZnLJj7XbOTEPjR76B4DXo2j4dSqbSoX7b5O8Vise6z2N7fiWv9MQea1hty5r5m24e8zjnmv5uzNYr8fp8JmhTAfJ16P/N3wgYav5AddGdR33+8ZmRrJtCE/Zy2sZXqvW2zEeqzzinNTh0ci7hmOIvwDo1fQz7sHUvba2wz3Nm+L23PhrPNQOh37lTb2m/ijaBJAaJsC9j24zDnc7QPgcaBuAPNyOmLkSxnVHdozP7S5hevrWuEF1vXCtsVEdu0uLb30SUp0JyTc7EGmopUIllOc2pZ25eovv31bW9OV2u7Gm1ux6mpKc8rvvrv2UJCmAGd+v4VpvGkPr9fY1Ivc9/SQ5FaZnNcUGK+IK+PJH4MTdinmXudF8xpgiuWyR3MfU29n9+Usrb9KUygEfE+fvxeY1te2/KrZW420IT5nPo2sc2a5vXdYB77iQj1IiL9/fEGmhYfsBkUcM1Q6zWeyVzftu9Uv+9K23e1SX9P21gvVX5jxPTXh/kOabYtYNuPzX2YuzNuEWgcSMssZ3ArLbOcIS/mYww0HRLlLGdAbGZm4gsznZ2uPx2QWgQaR+J6Ds2KHa+4/miIyFpZG0uY6RS+NNGkhD+HBmiLuJ5D0x3P2EYgDwg0jsTV7Syq8TNwL66pm+Oa4Qw5cL2S2O5mQNvE1e0sgvEzQF4RaBzqHDzB3Rn4WiWrIg0zS2WpzNO1B62I+i4Nd2eQNvPz0d+lWcVxALSCQOPQuUtXIgszHX3HInugJpJjXuYjG0vTIR0yIq3PJIWcuzEZ7diZG9E8SBBoq8nJ6MLM0qUtTwYA5B2BxrHJ2Xm6msFXVA/ZHJIh1x8FWRHJjGcdkUzVDDgTRdezjg66mgERINAkQCuhpqPvGGEmB2Zkpuk7NR3SQZhB9FoKNYQZZEQroaajI5IHaQIg0CTGzPnLDY+pWbHjFZk5f9n1oqNNzsm5hmc+WyEr6GaG+NyYaXxMzacrRH57zvGCAxGamWl8TM2KFXQzAyJEoEmYkdMXZdWeX/rekVmx4xXuyuTYpEz6BpsO6ZAVskKGZIgJANAe1ys3g4rfHZlPVzCbGbJtaOhmUPG7I7Nq1c0ABCBSBJoEm5ydl5HTF2Xo6DsycvqizJy/LPML11wvFhJkUiZlREak8rv/JmWSEAO3ro/crGtDNwPMjRnhoZnInZERkUrlZsiZnLwZYuY5DoC4EGgAAAAApBaBBgAAAEBqEWgAAAAApBaBBgAAAEBqEWgAAAAApBaBBgAAAEBqEWgAAAAApBaBBgjh/OuX5PRLb8vRp87IyOC/yPiuGTl+YFYuXbjsetEAaBauXpbTF34mR2dHZOTULhl/ba8cf+t5mb14yvWiAQBiQqABPCx89KmM75qRwW+OSXfn33nWjnsOy9GnzrheXCDXZi+eksEjRekbWy3dz37JWn1jq2Xk1C5ZuMqFCADIEgINYDH7i/dk05f3+wYZszZ9eb/M/uI914sO5Mr5D8/K4JGiZ4jxqqOzI64XHQAQEQINYDj61Bnp+8JwQ2FGL+7WtKZSqUihUJBqterk75fLZSkWi07+tpfR0VGn6ySpZi+e8r0jE1R7ft7v+iPkRqFQkEql4noxApnLWSwWpVwuu1sgAKEQaADN0afONB1k9Dp+YDbyZUtLg6BVaQg05XJZCoVCrUZHR2NdJgLNYuc/PNtSmFG146cbYlk+ff8oFAqLfm7bptVqte415n7ot2+q48ZG/S2/invfCjp/mceUqnaHCQINkE4EGuB3Tr/0dkt3ZsyKuvtZs4EmyUEoicsWFGhUw0tXLBbrGoRRf644A02pVJJSqRT5+8bp0ifvRxJmVI2/tjfS5TMb4lNTU4vWsblNVZjR95vR0dG692k20JiabaRPTU1JoVCQqamphl8bJtAk4c5oGgJNEpcJcI1AA8jNCQCCBv83Wn1fGI50GQk07RHUsArTmCDQxGv4xLbIwoyqS5+8H8myhW30m9s0zDYm0MSPQAOkE4EGEJHjB2YjDTNxdD0zv2jL5bKUSqVF3UnMBpJXFxbVOPHq3lKpVKRYLNa9T7Varb3O7B5ja6wUi8W631ENoWa6wJg/N7t5lUolKZfLtYZdUFcfVWZjPkyg8fq53zr3agzaGielUqnu9V6NXb91FrSdzH833yNoPbpy/sOzkYeZ7me/JMMntkWyfGq9BwVar0Dj130x7kCj73fmXSZblzD95+Zrzc8RRaBR76v/LfP49TpviSw+53kdU36BxnaeUcttHv8m2zFnW3ZzOdU5w7b8STo2AZcINICI7LjncCyBZtOX90e2jLZAY36hl0qlRY0CW0PC1kA2X6u+sM33079UzcaY3lhXX8zm+zW6bKoRYHbhMV+rGjn67xWLxbr1oxpDfssQ1LDSGy1ejU/b5wobaMwubbaGmVon+t83xx6F3U62OzTmNpiamkrMFeHx1/bGEmi6n/1SZNM56w1uL7ZjUF0A8Nr/4gw0tqBunl+89mF1YcXvs0UVaPT93tZNz+u8ZQuM6nf1zxMm0JjnGTPYqNcFrTvzWLctu1cX16Qcj0BSEGiQewsffRpLmFEV1cM3wzS8wzYkisViYIPba3C+V6MmqMGi3zHwe435GbwaOua/2xrmYRp56oqr1/t6afRqdNhAE3ad2LqJ6a8Nu53CBJok2TR+Z2yB5vhbz0e2nEFX673Wse3KvxJXoPFaFluwte1TJhU0/IKCyWtSAJ3tPcz91+u85RUCgo4/W6AJc1fX3B7meUZk8YUJ2za0rXMCDbAYgQa5N/uL92INNFFNDhAm0Ni+/GyNAFvDweze4NVAaqTrlN/7ey2b2YjyGuNhazCEaZibXanMq9CN9uVXV9X1UNNsoPH6Hds68dp+QYEmTANN/1xJGNegLFy9HFuYiWNyAJH6O2W6oNCofm5erY8j0IQ91v0Cjdm9NMwxoQt7h8Z8D/N1Xp/F6++b+39cgca2fsz1ZFt2291YAg2wGIEGuRfX+BlVUT2XJupAE9THv5VA49dNzGWgUVeBza52rQQa9dn9GkUi0QeaoIH8rQYa/bOY29KVuMbPqIrruTRqWwR1yzKZXQT99s1G9tuoA415UcDWCCfQBIcQAg3QPAINci+qZ8941fiumUiWs9lAY+te1uyXq9ffMN/T1r0s7LJF2eXMFgRsA/CjCDTm2B3zc9kaJuZrvX7H7EYTZhkbGbMTFI4aufofp9mLp2INNHE9k8a2LRoJNGFmQrPt216a7XJm60rm929JCjRJ6HLWzHFmW5eNbGsgLwg0yL3TL70da6CJaqazVgKN19gS/UuyWq2Gahg0codGX15blzPbsnn129ffyzbAt5E7NOZnDBto1LLo1HsEfS7bv6tuKLZBx+ZnsK0T28DuoPEOQZMQqH8z120Sup7F3eUsipnOyuVyqAH3tkBuu5Nq7kde7xUUjsz3sHUPtd1l0X/Pdlyr15qBPmmBxnac2tZbXIFGHce2dee37F6BJgnHI5AkBBrkXtyB5vRLb0eynM0GGr0Pvznjl9mXW9fqGBrz/W0zbNmWLcwT1G1/P+wYGr0vu7rS2cgdGtt685o4wauRqK8T29VWcxltd7yC1kmzY51s/5aEuzMi8QeakVO7IllOc4yT2aXJax82x1l4XYU337/VO4pef98WQPQxaOZ4LfNYbzTQmPucbd01G2hEgs95tr8RVaARCZ42Omyg0Y99gg1wE4EGuZeWWc4AxDvL2ekLP3P98QAATSDQABLfc2h23HPY9UcDMmXk1K5Ywkzf2OrInkMDAGgvAg0g8XU7i2r8DICb4up2FlV3MwBA+xFogN8Z/OYYd2eAFBg+sS3yuzOXPnnf9ccCADSJQAP8zqULlyMLM31fGI7sgZoA6i1cvSyDR4qRBZqjsyOuPxIAoAUEGkAz+4v36GoGpMClT96nqxkAQEQINMAirYSavi8ME2aANjn/4dmWZj0bf20vEwEAQAYQaACL869fanhMzY57Dsv51y+5XnQgVxauXm54TM2m8Tvl+FvPu150AEBECDSAj9MvvS17vvOS7x2ZHfcc5q4M4Nj5D8/K8Ilt0je22nPg/46fbpCjsyPclQGAjCHQACHN/uI9Of3S23L0qTNy+qW35fzrl2Tho09dLxYAw+zFU3L6ws/k+FvPy/G3npfZi6cIMQCQYQQaAAAAAKlFoAEAAACQWgQaAAAAAKlFoAEAAACQWgQaAAAAAKlFoAEAAACQWgQaAAAAAKlFoAEAAACQWgQaAAAAAKlFoAEAAACQWgQaAAAAAKlFoAEAAACQWgQaAAAAAKlFoAEAAACQWgQaAAAAAKlFoAEAAACQWgQaAAAAAKlFoAEAAACQWgQaAAAAAKn1/wENV0hMjDEfW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9" name="Content Placeholder 7" descr="A table of AEC registration data comparing with SJSU total student enrollment from 2005 to 2018" title="SJSU AEC student registration data"/>
          <p:cNvGraphicFramePr>
            <a:graphicFrameLocks/>
          </p:cNvGraphicFramePr>
          <p:nvPr>
            <p:extLst>
              <p:ext uri="{D42A27DB-BD31-4B8C-83A1-F6EECF244321}">
                <p14:modId xmlns:p14="http://schemas.microsoft.com/office/powerpoint/2010/main" val="2767505441"/>
              </p:ext>
            </p:extLst>
          </p:nvPr>
        </p:nvGraphicFramePr>
        <p:xfrm>
          <a:off x="948096" y="2251099"/>
          <a:ext cx="5174408" cy="4129737"/>
        </p:xfrm>
        <a:graphic>
          <a:graphicData uri="http://schemas.openxmlformats.org/drawingml/2006/table">
            <a:tbl>
              <a:tblPr firstRow="1" bandRow="1">
                <a:tableStyleId>{1FECB4D8-DB02-4DC6-A0A2-4F2EBAE1DC90}</a:tableStyleId>
              </a:tblPr>
              <a:tblGrid>
                <a:gridCol w="1689962">
                  <a:extLst>
                    <a:ext uri="{9D8B030D-6E8A-4147-A177-3AD203B41FA5}">
                      <a16:colId xmlns:a16="http://schemas.microsoft.com/office/drawing/2014/main" val="4030289800"/>
                    </a:ext>
                  </a:extLst>
                </a:gridCol>
                <a:gridCol w="1841776">
                  <a:extLst>
                    <a:ext uri="{9D8B030D-6E8A-4147-A177-3AD203B41FA5}">
                      <a16:colId xmlns:a16="http://schemas.microsoft.com/office/drawing/2014/main" val="3185271888"/>
                    </a:ext>
                  </a:extLst>
                </a:gridCol>
                <a:gridCol w="1642670">
                  <a:extLst>
                    <a:ext uri="{9D8B030D-6E8A-4147-A177-3AD203B41FA5}">
                      <a16:colId xmlns:a16="http://schemas.microsoft.com/office/drawing/2014/main" val="1378116661"/>
                    </a:ext>
                  </a:extLst>
                </a:gridCol>
              </a:tblGrid>
              <a:tr h="419277">
                <a:tc>
                  <a:txBody>
                    <a:bodyPr/>
                    <a:lstStyle/>
                    <a:p>
                      <a:pPr algn="ctr"/>
                      <a:r>
                        <a:rPr lang="en-US" sz="1200" b="1" dirty="0">
                          <a:latin typeface="Arial" panose="020B0604020202020204" pitchFamily="34" charset="0"/>
                          <a:cs typeface="Arial" panose="020B0604020202020204" pitchFamily="34" charset="0"/>
                        </a:rPr>
                        <a:t>Semester</a:t>
                      </a:r>
                    </a:p>
                  </a:txBody>
                  <a:tcPr marL="70611" marR="70611" marT="35304" marB="35304"/>
                </a:tc>
                <a:tc>
                  <a:txBody>
                    <a:bodyPr/>
                    <a:lstStyle/>
                    <a:p>
                      <a:pPr algn="ctr"/>
                      <a:r>
                        <a:rPr lang="en-US" sz="1200" b="1" dirty="0">
                          <a:latin typeface="Arial" panose="020B0604020202020204" pitchFamily="34" charset="0"/>
                          <a:cs typeface="Arial" panose="020B0604020202020204" pitchFamily="34" charset="0"/>
                        </a:rPr>
                        <a:t>AEC Registered Student</a:t>
                      </a:r>
                      <a:r>
                        <a:rPr lang="en-US" sz="1200" b="1" baseline="0" dirty="0">
                          <a:latin typeface="Arial" panose="020B0604020202020204" pitchFamily="34" charset="0"/>
                          <a:cs typeface="Arial" panose="020B0604020202020204" pitchFamily="34" charset="0"/>
                        </a:rPr>
                        <a:t>s</a:t>
                      </a:r>
                      <a:endParaRPr lang="en-US" sz="1200" b="1" dirty="0">
                        <a:latin typeface="Arial" panose="020B0604020202020204" pitchFamily="34" charset="0"/>
                        <a:cs typeface="Arial" panose="020B0604020202020204" pitchFamily="34" charset="0"/>
                      </a:endParaRPr>
                    </a:p>
                  </a:txBody>
                  <a:tcPr marL="70611" marR="70611" marT="35304" marB="35304"/>
                </a:tc>
                <a:tc>
                  <a:txBody>
                    <a:bodyPr/>
                    <a:lstStyle/>
                    <a:p>
                      <a:pPr algn="ctr"/>
                      <a:r>
                        <a:rPr lang="en-US" sz="1200" b="1" dirty="0">
                          <a:latin typeface="Arial" panose="020B0604020202020204" pitchFamily="34" charset="0"/>
                          <a:cs typeface="Arial" panose="020B0604020202020204" pitchFamily="34" charset="0"/>
                        </a:rPr>
                        <a:t>SJSU Student </a:t>
                      </a:r>
                      <a:r>
                        <a:rPr lang="en-US" sz="1200" b="1" baseline="0" dirty="0">
                          <a:latin typeface="Arial" panose="020B0604020202020204" pitchFamily="34" charset="0"/>
                          <a:cs typeface="Arial" panose="020B0604020202020204" pitchFamily="34" charset="0"/>
                        </a:rPr>
                        <a:t>Enrollment</a:t>
                      </a:r>
                      <a:endParaRPr lang="en-US" sz="1200" b="1" dirty="0">
                        <a:latin typeface="Arial" panose="020B0604020202020204" pitchFamily="34" charset="0"/>
                        <a:cs typeface="Arial" panose="020B0604020202020204" pitchFamily="34" charset="0"/>
                      </a:endParaRPr>
                    </a:p>
                  </a:txBody>
                  <a:tcPr marL="70611" marR="70611" marT="35304" marB="35304"/>
                </a:tc>
                <a:extLst>
                  <a:ext uri="{0D108BD9-81ED-4DB2-BD59-A6C34878D82A}">
                    <a16:rowId xmlns:a16="http://schemas.microsoft.com/office/drawing/2014/main" val="4034420591"/>
                  </a:ext>
                </a:extLst>
              </a:tr>
              <a:tr h="283837">
                <a:tc>
                  <a:txBody>
                    <a:bodyPr/>
                    <a:lstStyle/>
                    <a:p>
                      <a:r>
                        <a:rPr lang="en-US" sz="1400" b="1" dirty="0">
                          <a:latin typeface="Arial" panose="020B0604020202020204" pitchFamily="34" charset="0"/>
                          <a:cs typeface="Arial" panose="020B0604020202020204" pitchFamily="34" charset="0"/>
                        </a:rPr>
                        <a:t>Fall 2005</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890 (3%)</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29,975</a:t>
                      </a:r>
                    </a:p>
                  </a:txBody>
                  <a:tcPr marL="70611" marR="70611" marT="35310" marB="35310"/>
                </a:tc>
                <a:extLst>
                  <a:ext uri="{0D108BD9-81ED-4DB2-BD59-A6C34878D82A}">
                    <a16:rowId xmlns:a16="http://schemas.microsoft.com/office/drawing/2014/main" val="1617948327"/>
                  </a:ext>
                </a:extLst>
              </a:tr>
              <a:tr h="278158">
                <a:tc>
                  <a:txBody>
                    <a:bodyPr/>
                    <a:lstStyle/>
                    <a:p>
                      <a:r>
                        <a:rPr lang="en-US" sz="1400" b="1" dirty="0">
                          <a:latin typeface="Arial" panose="020B0604020202020204" pitchFamily="34" charset="0"/>
                          <a:cs typeface="Arial" panose="020B0604020202020204" pitchFamily="34" charset="0"/>
                        </a:rPr>
                        <a:t>Fall 2006</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933 (3%)</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29,604</a:t>
                      </a:r>
                    </a:p>
                  </a:txBody>
                  <a:tcPr marL="70611" marR="70611" marT="35310" marB="35310"/>
                </a:tc>
                <a:extLst>
                  <a:ext uri="{0D108BD9-81ED-4DB2-BD59-A6C34878D82A}">
                    <a16:rowId xmlns:a16="http://schemas.microsoft.com/office/drawing/2014/main" val="3677080194"/>
                  </a:ext>
                </a:extLst>
              </a:tr>
              <a:tr h="283837">
                <a:tc>
                  <a:txBody>
                    <a:bodyPr/>
                    <a:lstStyle/>
                    <a:p>
                      <a:r>
                        <a:rPr lang="en-US" sz="1400" b="1" dirty="0">
                          <a:latin typeface="Arial" panose="020B0604020202020204" pitchFamily="34" charset="0"/>
                          <a:cs typeface="Arial" panose="020B0604020202020204" pitchFamily="34" charset="0"/>
                        </a:rPr>
                        <a:t>Fall 2007</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1073 (3%)</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31,906</a:t>
                      </a:r>
                    </a:p>
                  </a:txBody>
                  <a:tcPr marL="70611" marR="70611" marT="35310" marB="35310"/>
                </a:tc>
                <a:extLst>
                  <a:ext uri="{0D108BD9-81ED-4DB2-BD59-A6C34878D82A}">
                    <a16:rowId xmlns:a16="http://schemas.microsoft.com/office/drawing/2014/main" val="1099480390"/>
                  </a:ext>
                </a:extLst>
              </a:tr>
              <a:tr h="283837">
                <a:tc>
                  <a:txBody>
                    <a:bodyPr/>
                    <a:lstStyle/>
                    <a:p>
                      <a:r>
                        <a:rPr lang="en-US" sz="1400" b="1" dirty="0">
                          <a:latin typeface="Arial" panose="020B0604020202020204" pitchFamily="34" charset="0"/>
                          <a:cs typeface="Arial" panose="020B0604020202020204" pitchFamily="34" charset="0"/>
                        </a:rPr>
                        <a:t>Fall 2008</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1124 (3%)</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32,746</a:t>
                      </a:r>
                    </a:p>
                  </a:txBody>
                  <a:tcPr marL="70611" marR="70611" marT="35310" marB="35310"/>
                </a:tc>
                <a:extLst>
                  <a:ext uri="{0D108BD9-81ED-4DB2-BD59-A6C34878D82A}">
                    <a16:rowId xmlns:a16="http://schemas.microsoft.com/office/drawing/2014/main" val="277610197"/>
                  </a:ext>
                </a:extLst>
              </a:tr>
              <a:tr h="283837">
                <a:tc>
                  <a:txBody>
                    <a:bodyPr/>
                    <a:lstStyle/>
                    <a:p>
                      <a:r>
                        <a:rPr lang="en-US" sz="1400" b="1" dirty="0">
                          <a:latin typeface="Arial" panose="020B0604020202020204" pitchFamily="34" charset="0"/>
                          <a:cs typeface="Arial" panose="020B0604020202020204" pitchFamily="34" charset="0"/>
                        </a:rPr>
                        <a:t>Fall 2009</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1127 (3.6%)</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31,280</a:t>
                      </a:r>
                    </a:p>
                  </a:txBody>
                  <a:tcPr marL="70611" marR="70611" marT="35310" marB="35310"/>
                </a:tc>
                <a:extLst>
                  <a:ext uri="{0D108BD9-81ED-4DB2-BD59-A6C34878D82A}">
                    <a16:rowId xmlns:a16="http://schemas.microsoft.com/office/drawing/2014/main" val="1627188477"/>
                  </a:ext>
                </a:extLst>
              </a:tr>
              <a:tr h="285609">
                <a:tc>
                  <a:txBody>
                    <a:bodyPr/>
                    <a:lstStyle/>
                    <a:p>
                      <a:r>
                        <a:rPr lang="en-US" sz="1400" b="1" dirty="0">
                          <a:latin typeface="Arial" panose="020B0604020202020204" pitchFamily="34" charset="0"/>
                          <a:cs typeface="Arial" panose="020B0604020202020204" pitchFamily="34" charset="0"/>
                        </a:rPr>
                        <a:t>Fall 2010</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1058 (3.6%)</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29,076</a:t>
                      </a:r>
                    </a:p>
                  </a:txBody>
                  <a:tcPr marL="70611" marR="70611" marT="35310" marB="35310"/>
                </a:tc>
                <a:extLst>
                  <a:ext uri="{0D108BD9-81ED-4DB2-BD59-A6C34878D82A}">
                    <a16:rowId xmlns:a16="http://schemas.microsoft.com/office/drawing/2014/main" val="762415598"/>
                  </a:ext>
                </a:extLst>
              </a:tr>
              <a:tr h="283837">
                <a:tc>
                  <a:txBody>
                    <a:bodyPr/>
                    <a:lstStyle/>
                    <a:p>
                      <a:r>
                        <a:rPr lang="en-US" sz="1400" b="1" dirty="0">
                          <a:latin typeface="Arial" panose="020B0604020202020204" pitchFamily="34" charset="0"/>
                          <a:cs typeface="Arial" panose="020B0604020202020204" pitchFamily="34" charset="0"/>
                        </a:rPr>
                        <a:t>Fall 2011</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1127 (3.7%)</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30,236</a:t>
                      </a:r>
                    </a:p>
                  </a:txBody>
                  <a:tcPr marL="70611" marR="70611" marT="35310" marB="35310"/>
                </a:tc>
                <a:extLst>
                  <a:ext uri="{0D108BD9-81ED-4DB2-BD59-A6C34878D82A}">
                    <a16:rowId xmlns:a16="http://schemas.microsoft.com/office/drawing/2014/main" val="3449831159"/>
                  </a:ext>
                </a:extLst>
              </a:tr>
              <a:tr h="283837">
                <a:tc>
                  <a:txBody>
                    <a:bodyPr/>
                    <a:lstStyle/>
                    <a:p>
                      <a:r>
                        <a:rPr lang="en-US" sz="1400" b="1" dirty="0">
                          <a:latin typeface="Arial" panose="020B0604020202020204" pitchFamily="34" charset="0"/>
                          <a:cs typeface="Arial" panose="020B0604020202020204" pitchFamily="34" charset="0"/>
                        </a:rPr>
                        <a:t>Spring 2012</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1102 (3.9%)</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28,002</a:t>
                      </a:r>
                    </a:p>
                  </a:txBody>
                  <a:tcPr marL="70611" marR="70611" marT="35310" marB="35310"/>
                </a:tc>
                <a:extLst>
                  <a:ext uri="{0D108BD9-81ED-4DB2-BD59-A6C34878D82A}">
                    <a16:rowId xmlns:a16="http://schemas.microsoft.com/office/drawing/2014/main" val="2115074058"/>
                  </a:ext>
                </a:extLst>
              </a:tr>
              <a:tr h="283837">
                <a:tc>
                  <a:txBody>
                    <a:bodyPr/>
                    <a:lstStyle/>
                    <a:p>
                      <a:r>
                        <a:rPr lang="en-US" sz="1400" b="1" dirty="0">
                          <a:latin typeface="Arial" panose="020B0604020202020204" pitchFamily="34" charset="0"/>
                          <a:cs typeface="Arial" panose="020B0604020202020204" pitchFamily="34" charset="0"/>
                        </a:rPr>
                        <a:t>Spring 2013</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1125 (4.1%)</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27,503</a:t>
                      </a:r>
                    </a:p>
                  </a:txBody>
                  <a:tcPr marL="70611" marR="70611" marT="35310" marB="35310"/>
                </a:tc>
                <a:extLst>
                  <a:ext uri="{0D108BD9-81ED-4DB2-BD59-A6C34878D82A}">
                    <a16:rowId xmlns:a16="http://schemas.microsoft.com/office/drawing/2014/main" val="4173914240"/>
                  </a:ext>
                </a:extLst>
              </a:tr>
              <a:tr h="283837">
                <a:tc>
                  <a:txBody>
                    <a:bodyPr/>
                    <a:lstStyle/>
                    <a:p>
                      <a:r>
                        <a:rPr lang="en-US" sz="1400" b="1" dirty="0">
                          <a:latin typeface="Arial" panose="020B0604020202020204" pitchFamily="34" charset="0"/>
                          <a:cs typeface="Arial" panose="020B0604020202020204" pitchFamily="34" charset="0"/>
                        </a:rPr>
                        <a:t>Spring 2015</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1142 (3.8%)</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29,954</a:t>
                      </a:r>
                    </a:p>
                  </a:txBody>
                  <a:tcPr marL="70611" marR="70611" marT="35310" marB="35310"/>
                </a:tc>
                <a:extLst>
                  <a:ext uri="{0D108BD9-81ED-4DB2-BD59-A6C34878D82A}">
                    <a16:rowId xmlns:a16="http://schemas.microsoft.com/office/drawing/2014/main" val="1936088535"/>
                  </a:ext>
                </a:extLst>
              </a:tr>
              <a:tr h="283837">
                <a:tc>
                  <a:txBody>
                    <a:bodyPr/>
                    <a:lstStyle/>
                    <a:p>
                      <a:r>
                        <a:rPr lang="en-US" sz="1400" b="1" dirty="0">
                          <a:latin typeface="Arial" panose="020B0604020202020204" pitchFamily="34" charset="0"/>
                          <a:cs typeface="Arial" panose="020B0604020202020204" pitchFamily="34" charset="0"/>
                        </a:rPr>
                        <a:t>Spring</a:t>
                      </a:r>
                      <a:r>
                        <a:rPr lang="en-US" sz="1400" b="1" baseline="0" dirty="0">
                          <a:latin typeface="Arial" panose="020B0604020202020204" pitchFamily="34" charset="0"/>
                          <a:cs typeface="Arial" panose="020B0604020202020204" pitchFamily="34" charset="0"/>
                        </a:rPr>
                        <a:t> 2016</a:t>
                      </a:r>
                      <a:endParaRPr lang="en-US" sz="1400" b="1" dirty="0">
                        <a:latin typeface="Arial" panose="020B0604020202020204" pitchFamily="34" charset="0"/>
                        <a:cs typeface="Arial" panose="020B0604020202020204" pitchFamily="34" charset="0"/>
                      </a:endParaRPr>
                    </a:p>
                  </a:txBody>
                  <a:tcPr marL="70611" marR="70611" marT="35310" marB="35310"/>
                </a:tc>
                <a:tc>
                  <a:txBody>
                    <a:bodyPr/>
                    <a:lstStyle/>
                    <a:p>
                      <a:r>
                        <a:rPr lang="en-US" sz="1400" b="1" dirty="0">
                          <a:latin typeface="Arial" panose="020B0604020202020204" pitchFamily="34" charset="0"/>
                          <a:cs typeface="Arial" panose="020B0604020202020204" pitchFamily="34" charset="0"/>
                        </a:rPr>
                        <a:t>1069 (3.6%)</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29,594</a:t>
                      </a:r>
                    </a:p>
                  </a:txBody>
                  <a:tcPr marL="70611" marR="70611" marT="35310" marB="35310"/>
                </a:tc>
                <a:extLst>
                  <a:ext uri="{0D108BD9-81ED-4DB2-BD59-A6C34878D82A}">
                    <a16:rowId xmlns:a16="http://schemas.microsoft.com/office/drawing/2014/main" val="4153187401"/>
                  </a:ext>
                </a:extLst>
              </a:tr>
              <a:tr h="283837">
                <a:tc>
                  <a:txBody>
                    <a:bodyPr/>
                    <a:lstStyle/>
                    <a:p>
                      <a:r>
                        <a:rPr lang="en-US" sz="1400" b="1" dirty="0">
                          <a:latin typeface="Arial" panose="020B0604020202020204" pitchFamily="34" charset="0"/>
                          <a:cs typeface="Arial" panose="020B0604020202020204" pitchFamily="34" charset="0"/>
                        </a:rPr>
                        <a:t>Spring 2017</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1096 (3.75%)</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29,200</a:t>
                      </a:r>
                    </a:p>
                  </a:txBody>
                  <a:tcPr marL="70611" marR="70611" marT="35310" marB="35310"/>
                </a:tc>
                <a:extLst>
                  <a:ext uri="{0D108BD9-81ED-4DB2-BD59-A6C34878D82A}">
                    <a16:rowId xmlns:a16="http://schemas.microsoft.com/office/drawing/2014/main" val="4083658997"/>
                  </a:ext>
                </a:extLst>
              </a:tr>
              <a:tr h="283837">
                <a:tc>
                  <a:txBody>
                    <a:bodyPr/>
                    <a:lstStyle/>
                    <a:p>
                      <a:r>
                        <a:rPr lang="en-US" sz="1400" b="1" dirty="0">
                          <a:latin typeface="Arial" panose="020B0604020202020204" pitchFamily="34" charset="0"/>
                          <a:cs typeface="Arial" panose="020B0604020202020204" pitchFamily="34" charset="0"/>
                        </a:rPr>
                        <a:t>Fall 2018</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 1300 (3.67%)</a:t>
                      </a:r>
                    </a:p>
                  </a:txBody>
                  <a:tcPr marL="70611" marR="70611" marT="35310" marB="35310"/>
                </a:tc>
                <a:tc>
                  <a:txBody>
                    <a:bodyPr/>
                    <a:lstStyle/>
                    <a:p>
                      <a:r>
                        <a:rPr lang="en-US" sz="1400" b="1" dirty="0">
                          <a:latin typeface="Arial" panose="020B0604020202020204" pitchFamily="34" charset="0"/>
                          <a:cs typeface="Arial" panose="020B0604020202020204" pitchFamily="34" charset="0"/>
                        </a:rPr>
                        <a:t>35,400</a:t>
                      </a:r>
                    </a:p>
                  </a:txBody>
                  <a:tcPr marL="70611" marR="70611" marT="35310" marB="35310"/>
                </a:tc>
                <a:extLst>
                  <a:ext uri="{0D108BD9-81ED-4DB2-BD59-A6C34878D82A}">
                    <a16:rowId xmlns:a16="http://schemas.microsoft.com/office/drawing/2014/main" val="807467547"/>
                  </a:ext>
                </a:extLst>
              </a:tr>
            </a:tbl>
          </a:graphicData>
        </a:graphic>
      </p:graphicFrame>
      <p:pic>
        <p:nvPicPr>
          <p:cNvPr id="8" name="Picture 2" descr="Image result for table of contents button">
            <a:hlinkClick r:id="rId4" action="ppaction://hlinksldjump"/>
            <a:extLst>
              <a:ext uri="{FF2B5EF4-FFF2-40B4-BE49-F238E27FC236}">
                <a16:creationId xmlns:a16="http://schemas.microsoft.com/office/drawing/2014/main" id="{8B094F84-A106-D448-A77A-8B8647B373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66129"/>
            <a:ext cx="948911" cy="1491871"/>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descr="Navigation arrow that takes you to the next slide. ">
            <a:hlinkClick r:id="" action="ppaction://hlinkshowjump?jump=nextslide"/>
            <a:extLst>
              <a:ext uri="{FF2B5EF4-FFF2-40B4-BE49-F238E27FC236}">
                <a16:creationId xmlns:a16="http://schemas.microsoft.com/office/drawing/2014/main" id="{FB37917E-52AD-0B4A-BA87-D35633A9EEDB}"/>
              </a:ext>
            </a:extLst>
          </p:cNvPr>
          <p:cNvSpPr/>
          <p:nvPr/>
        </p:nvSpPr>
        <p:spPr>
          <a:xfrm>
            <a:off x="7017026" y="5849799"/>
            <a:ext cx="1991616" cy="10082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and Issues</a:t>
            </a:r>
          </a:p>
        </p:txBody>
      </p:sp>
    </p:spTree>
    <p:custDataLst>
      <p:tags r:id="rId1"/>
    </p:custDataLst>
    <p:extLst>
      <p:ext uri="{BB962C8B-B14F-4D97-AF65-F5344CB8AC3E}">
        <p14:creationId xmlns:p14="http://schemas.microsoft.com/office/powerpoint/2010/main" val="1090532135"/>
      </p:ext>
    </p:extLst>
  </p:cSld>
  <p:clrMapOvr>
    <a:masterClrMapping/>
  </p:clrMapOvr>
  <mc:AlternateContent xmlns:mc="http://schemas.openxmlformats.org/markup-compatibility/2006" xmlns:p14="http://schemas.microsoft.com/office/powerpoint/2010/main">
    <mc:Choice Requires="p14">
      <p:transition p14:dur="10" advClick="0">
        <p14:ripple/>
      </p:transition>
    </mc:Choice>
    <mc:Fallback xmlns="">
      <p:transition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1000" tmFilter="0, 0; .2, .5; .8, .5; 1, 0"/>
                                        <p:tgtEl>
                                          <p:spTgt spid="10"/>
                                        </p:tgtEl>
                                      </p:cBhvr>
                                    </p:animEffect>
                                    <p:animScale>
                                      <p:cBhvr>
                                        <p:cTn id="7" dur="500" autoRev="1" fill="hold"/>
                                        <p:tgtEl>
                                          <p:spTgt spid="10"/>
                                        </p:tgtEl>
                                      </p:cBhvr>
                                      <p:by x="105000" y="105000"/>
                                    </p:animScale>
                                  </p:childTnLst>
                                  <p:subTnLst>
                                    <p:animClr clrSpc="rgb" dir="cw">
                                      <p:cBhvr override="childStyle">
                                        <p:cTn dur="1" fill="hold" display="0" masterRel="nextClick" afterEffect="1"/>
                                        <p:tgtEl>
                                          <p:spTgt spid="10"/>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PRESENTATIONINFO" val="{&quot;DocumentId&quot;:&quot;70383dfc6b17f25a95c98377ba8f252b&quot;,&quot;LanguageCode&quot;:&quot;en-US&quot;,&quot;SlideGuids&quot;:[&quot;fd16c44c-4fcb-4780-b5c8-0cefa5359cb2&quot;,&quot;e19f97df-9c5d-44f5-960b-c0bb958146a7&quot;,&quot;29f91989-0ed6-48c3-959c-20bd92da9f0a&quot;,&quot;c76994f5-9776-497c-afa0-2f520eddbc82&quot;,&quot;22da878c-95e4-4f9a-a7ce-0261b7522447&quot;,&quot;0d440748-b106-43a7-b3d6-f613abac424c&quot;,&quot;78e5391d-5a89-4e81-bcde-ede6e9114122&quot;,&quot;39514ebd-53f9-4eba-9131-38e6ce07e8ce&quot;,&quot;6b45bbfc-6749-4786-b18c-9764c1b624a9&quot;,&quot;987a524b-69b0-4bea-b4b3-7d7d91bdeaf4&quot;,&quot;987a524b-69b0-4bea-b4b3-7d7d91bdeaf4&quot;,&quot;6b44062a-5e67-4a85-a557-e04d079fccf6&quot;,&quot;792ff017-4776-4f7c-ab18-f5fc46bd05f0&quot;,&quot;f24732c9-6dc5-4d0f-9975-7c8fa95992de&quot;,&quot;9c33914b-329b-44ab-ba67-fe3deb0a9abc&quot;,&quot;5feafa52-1f97-48d1-b695-ceaad4032843&quot;,&quot;6bc33d16-b783-4723-9be9-241b93f12ccf&quot;,&quot;dbd7e7b7-c6e4-424b-adf5-f03125f57468&quot;,&quot;efcf19bc-c170-491c-a343-a2c778ca7c79&quot;,&quot;5b81950e-cac4-496c-a976-a1cb3255f083&quot;,&quot;a68bb907-f7d0-4641-8160-f1b65aa45442&quot;,&quot;ee8c51a0-7686-4a23-a9ab-7501025d232e&quot;,&quot;3e1e0617-0190-4433-8291-054582f52cf9&quot;],&quot;TimeStamp&quot;:&quot;2019-07-22T11:52:23.2934631-07:00&quot;}"/>
</p:tagLst>
</file>

<file path=ppt/tags/tag10.xml><?xml version="1.0" encoding="utf-8"?>
<p:tagLst xmlns:a="http://schemas.openxmlformats.org/drawingml/2006/main" xmlns:r="http://schemas.openxmlformats.org/officeDocument/2006/relationships" xmlns:p="http://schemas.openxmlformats.org/presentationml/2006/main">
  <p:tag name="__MICROSOFT_TRANSLATOR_CLM_SLIDEINFO" val="{&quot;Guid&quot;:&quot;6b45bbfc-6749-4786-b18c-9764c1b624a9&quot;,&quot;TimeStamp&quot;:&quot;2019-06-03T09:25:39.7603069-07:00&quot;}"/>
</p:tagLst>
</file>

<file path=ppt/tags/tag11.xml><?xml version="1.0" encoding="utf-8"?>
<p:tagLst xmlns:a="http://schemas.openxmlformats.org/drawingml/2006/main" xmlns:r="http://schemas.openxmlformats.org/officeDocument/2006/relationships" xmlns:p="http://schemas.openxmlformats.org/presentationml/2006/main">
  <p:tag name="__MICROSOFT_TRANSLATOR_CLM_SLIDEINFO" val="{&quot;Guid&quot;:&quot;987a524b-69b0-4bea-b4b3-7d7d91bdeaf4&quot;,&quot;TimeStamp&quot;:&quot;2019-06-03T09:25:39.7603069-07:00&quot;}"/>
</p:tagLst>
</file>

<file path=ppt/tags/tag12.xml><?xml version="1.0" encoding="utf-8"?>
<p:tagLst xmlns:a="http://schemas.openxmlformats.org/drawingml/2006/main" xmlns:r="http://schemas.openxmlformats.org/officeDocument/2006/relationships" xmlns:p="http://schemas.openxmlformats.org/presentationml/2006/main">
  <p:tag name="__MICROSOFT_TRANSLATOR_CLM_SLIDEINFO" val="{&quot;Guid&quot;:&quot;987a524b-69b0-4bea-b4b3-7d7d91bdeaf4&quot;,&quot;TimeStamp&quot;:&quot;2019-06-03T09:25:39.7603069-07:00&quot;}"/>
</p:tagLst>
</file>

<file path=ppt/tags/tag13.xml><?xml version="1.0" encoding="utf-8"?>
<p:tagLst xmlns:a="http://schemas.openxmlformats.org/drawingml/2006/main" xmlns:r="http://schemas.openxmlformats.org/officeDocument/2006/relationships" xmlns:p="http://schemas.openxmlformats.org/presentationml/2006/main">
  <p:tag name="__MICROSOFT_TRANSLATOR_CLM_SLIDEINFO" val="{&quot;Guid&quot;:&quot;6b44062a-5e67-4a85-a557-e04d079fccf6&quot;,&quot;TimeStamp&quot;:&quot;2019-07-22T11:52:23.2914645-07:00&quot;}"/>
</p:tagLst>
</file>

<file path=ppt/tags/tag14.xml><?xml version="1.0" encoding="utf-8"?>
<p:tagLst xmlns:a="http://schemas.openxmlformats.org/drawingml/2006/main" xmlns:r="http://schemas.openxmlformats.org/officeDocument/2006/relationships" xmlns:p="http://schemas.openxmlformats.org/presentationml/2006/main">
  <p:tag name="__MICROSOFT_TRANSLATOR_CLM_SLIDEINFO" val="{&quot;Guid&quot;:&quot;792ff017-4776-4f7c-ab18-f5fc46bd05f0&quot;,&quot;TimeStamp&quot;:&quot;2019-07-22T11:52:23.2924641-07:00&quot;}"/>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f24732c9-6dc5-4d0f-9975-7c8fa95992de&quot;,&quot;TimeStamp&quot;:&quot;2019-07-22T11:52:23.2924641-07: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9c33914b-329b-44ab-ba67-fe3deb0a9abc&quot;,&quot;TimeStamp&quot;:&quot;2019-07-22T11:52:23.2924641-07:00&quot;}"/>
</p:tagLst>
</file>

<file path=ppt/tags/tag17.xml><?xml version="1.0" encoding="utf-8"?>
<p:tagLst xmlns:a="http://schemas.openxmlformats.org/drawingml/2006/main" xmlns:r="http://schemas.openxmlformats.org/officeDocument/2006/relationships" xmlns:p="http://schemas.openxmlformats.org/presentationml/2006/main">
  <p:tag name="__MICROSOFT_TRANSLATOR_CLM_SLIDEINFO" val="{&quot;Guid&quot;:&quot;5feafa52-1f97-48d1-b695-ceaad4032843&quot;,&quot;TimeStamp&quot;:&quot;2019-07-22T11:52:23.2924641-07:00&quot;}"/>
</p:tagLst>
</file>

<file path=ppt/tags/tag18.xml><?xml version="1.0" encoding="utf-8"?>
<p:tagLst xmlns:a="http://schemas.openxmlformats.org/drawingml/2006/main" xmlns:r="http://schemas.openxmlformats.org/officeDocument/2006/relationships" xmlns:p="http://schemas.openxmlformats.org/presentationml/2006/main">
  <p:tag name="__MICROSOFT_TRANSLATOR_CLM_SLIDEINFO" val="{&quot;Guid&quot;:&quot;6bc33d16-b783-4723-9be9-241b93f12ccf&quot;,&quot;TimeStamp&quot;:&quot;2019-07-22T11:52:23.2924641-07:00&quot;}"/>
</p:tagLst>
</file>

<file path=ppt/tags/tag19.xml><?xml version="1.0" encoding="utf-8"?>
<p:tagLst xmlns:a="http://schemas.openxmlformats.org/drawingml/2006/main" xmlns:r="http://schemas.openxmlformats.org/officeDocument/2006/relationships" xmlns:p="http://schemas.openxmlformats.org/presentationml/2006/main">
  <p:tag name="__MICROSOFT_TRANSLATOR_CLM_SLIDEINFO" val="{&quot;Guid&quot;:&quot;dbd7e7b7-c6e4-424b-adf5-f03125f57468&quot;,&quot;TimeStamp&quot;:&quot;2019-07-22T11:52:23.2924641-07:00&quot;}"/>
</p:tagLst>
</file>

<file path=ppt/tags/tag2.xml><?xml version="1.0" encoding="utf-8"?>
<p:tagLst xmlns:a="http://schemas.openxmlformats.org/drawingml/2006/main" xmlns:r="http://schemas.openxmlformats.org/officeDocument/2006/relationships" xmlns:p="http://schemas.openxmlformats.org/presentationml/2006/main">
  <p:tag name="__MICROSOFT_TRANSLATOR_CLM_SLIDEINFO" val="{&quot;Guid&quot;:&quot;fd16c44c-4fcb-4780-b5c8-0cefa5359cb2&quot;,&quot;TimeStamp&quot;:&quot;2019-07-22T11:52:23.189552-07:00&quot;}"/>
</p:tagLst>
</file>

<file path=ppt/tags/tag20.xml><?xml version="1.0" encoding="utf-8"?>
<p:tagLst xmlns:a="http://schemas.openxmlformats.org/drawingml/2006/main" xmlns:r="http://schemas.openxmlformats.org/officeDocument/2006/relationships" xmlns:p="http://schemas.openxmlformats.org/presentationml/2006/main">
  <p:tag name="__MICROSOFT_TRANSLATOR_CLM_SLIDEINFO" val="{&quot;Guid&quot;:&quot;efcf19bc-c170-491c-a343-a2c778ca7c79&quot;,&quot;TimeStamp&quot;:&quot;2019-07-22T11:52:23.2924641-07:00&quot;}"/>
</p:tagLst>
</file>

<file path=ppt/tags/tag21.xml><?xml version="1.0" encoding="utf-8"?>
<p:tagLst xmlns:a="http://schemas.openxmlformats.org/drawingml/2006/main" xmlns:r="http://schemas.openxmlformats.org/officeDocument/2006/relationships" xmlns:p="http://schemas.openxmlformats.org/presentationml/2006/main">
  <p:tag name="__MICROSOFT_TRANSLATOR_CLM_SLIDEINFO" val="{&quot;Guid&quot;:&quot;5b81950e-cac4-496c-a976-a1cb3255f083&quot;,&quot;TimeStamp&quot;:&quot;2019-07-22T11:52:23.2934631-07:00&quot;}"/>
</p:tagLst>
</file>

<file path=ppt/tags/tag22.xml><?xml version="1.0" encoding="utf-8"?>
<p:tagLst xmlns:a="http://schemas.openxmlformats.org/drawingml/2006/main" xmlns:r="http://schemas.openxmlformats.org/officeDocument/2006/relationships" xmlns:p="http://schemas.openxmlformats.org/presentationml/2006/main">
  <p:tag name="__MICROSOFT_TRANSLATOR_CLM_SLIDEINFO" val="{&quot;Guid&quot;:&quot;a68bb907-f7d0-4641-8160-f1b65aa45442&quot;,&quot;TimeStamp&quot;:&quot;2019-07-22T11:52:23.2934631-07:00&quot;}"/>
</p:tagLst>
</file>

<file path=ppt/tags/tag23.xml><?xml version="1.0" encoding="utf-8"?>
<p:tagLst xmlns:a="http://schemas.openxmlformats.org/drawingml/2006/main" xmlns:r="http://schemas.openxmlformats.org/officeDocument/2006/relationships" xmlns:p="http://schemas.openxmlformats.org/presentationml/2006/main">
  <p:tag name="__MICROSOFT_TRANSLATOR_CLM_SLIDEINFO" val="{&quot;Guid&quot;:&quot;ee8c51a0-7686-4a23-a9ab-7501025d232e&quot;,&quot;TimeStamp&quot;:&quot;2019-07-22T11:52:23.2934631-07:00&quot;}"/>
</p:tagLst>
</file>

<file path=ppt/tags/tag24.xml><?xml version="1.0" encoding="utf-8"?>
<p:tagLst xmlns:a="http://schemas.openxmlformats.org/drawingml/2006/main" xmlns:r="http://schemas.openxmlformats.org/officeDocument/2006/relationships" xmlns:p="http://schemas.openxmlformats.org/presentationml/2006/main">
  <p:tag name="__MICROSOFT_TRANSLATOR_CLM_SLIDEINFO" val="{&quot;Guid&quot;:&quot;3e1e0617-0190-4433-8291-054582f52cf9&quot;,&quot;TimeStamp&quot;:&quot;2019-07-22T11:52:23.2934631-07:00&quot;}"/>
</p:tagLst>
</file>

<file path=ppt/tags/tag3.xml><?xml version="1.0" encoding="utf-8"?>
<p:tagLst xmlns:a="http://schemas.openxmlformats.org/drawingml/2006/main" xmlns:r="http://schemas.openxmlformats.org/officeDocument/2006/relationships" xmlns:p="http://schemas.openxmlformats.org/presentationml/2006/main">
  <p:tag name="__MICROSOFT_TRANSLATOR_CLM_SLIDEINFO" val="{&quot;Guid&quot;:&quot;e19f97df-9c5d-44f5-960b-c0bb958146a7&quot;,&quot;TimeStamp&quot;:&quot;2019-07-22T11:52:23.2774709-07:00&quot;}"/>
</p:tagLst>
</file>

<file path=ppt/tags/tag4.xml><?xml version="1.0" encoding="utf-8"?>
<p:tagLst xmlns:a="http://schemas.openxmlformats.org/drawingml/2006/main" xmlns:r="http://schemas.openxmlformats.org/officeDocument/2006/relationships" xmlns:p="http://schemas.openxmlformats.org/presentationml/2006/main">
  <p:tag name="__MICROSOFT_TRANSLATOR_CLM_SLIDEINFO" val="{&quot;Guid&quot;:&quot;29f91989-0ed6-48c3-959c-20bd92da9f0a&quot;,&quot;TimeStamp&quot;:&quot;2019-07-22T11:52:23.2774709-07:00&quot;}"/>
</p:tagLst>
</file>

<file path=ppt/tags/tag5.xml><?xml version="1.0" encoding="utf-8"?>
<p:tagLst xmlns:a="http://schemas.openxmlformats.org/drawingml/2006/main" xmlns:r="http://schemas.openxmlformats.org/officeDocument/2006/relationships" xmlns:p="http://schemas.openxmlformats.org/presentationml/2006/main">
  <p:tag name="__MICROSOFT_TRANSLATOR_CLM_SLIDEINFO" val="{&quot;Guid&quot;:&quot;c76994f5-9776-497c-afa0-2f520eddbc82&quot;,&quot;TimeStamp&quot;:&quot;2019-07-22T11:52:23.2774709-07:00&quot;}"/>
</p:tagLst>
</file>

<file path=ppt/tags/tag6.xml><?xml version="1.0" encoding="utf-8"?>
<p:tagLst xmlns:a="http://schemas.openxmlformats.org/drawingml/2006/main" xmlns:r="http://schemas.openxmlformats.org/officeDocument/2006/relationships" xmlns:p="http://schemas.openxmlformats.org/presentationml/2006/main">
  <p:tag name="__MICROSOFT_TRANSLATOR_CLM_SLIDEINFO" val="{&quot;Guid&quot;:&quot;22da878c-95e4-4f9a-a7ce-0261b7522447&quot;,&quot;TimeStamp&quot;:&quot;2019-07-22T11:52:23.2774709-07:00&quot;}"/>
</p:tagLst>
</file>

<file path=ppt/tags/tag7.xml><?xml version="1.0" encoding="utf-8"?>
<p:tagLst xmlns:a="http://schemas.openxmlformats.org/drawingml/2006/main" xmlns:r="http://schemas.openxmlformats.org/officeDocument/2006/relationships" xmlns:p="http://schemas.openxmlformats.org/presentationml/2006/main">
  <p:tag name="__MICROSOFT_TRANSLATOR_CLM_SLIDEINFO" val="{&quot;Guid&quot;:&quot;0d440748-b106-43a7-b3d6-f613abac424c&quot;,&quot;TimeStamp&quot;:&quot;2019-07-22T11:52:23.2774709-07:00&quot;}"/>
</p:tagLst>
</file>

<file path=ppt/tags/tag8.xml><?xml version="1.0" encoding="utf-8"?>
<p:tagLst xmlns:a="http://schemas.openxmlformats.org/drawingml/2006/main" xmlns:r="http://schemas.openxmlformats.org/officeDocument/2006/relationships" xmlns:p="http://schemas.openxmlformats.org/presentationml/2006/main">
  <p:tag name="__MICROSOFT_TRANSLATOR_CLM_SLIDEINFO" val="{&quot;Guid&quot;:&quot;78e5391d-5a89-4e81-bcde-ede6e9114122&quot;,&quot;TimeStamp&quot;:&quot;2019-07-22T11:52:23.2784721-07:00&quot;}"/>
</p:tagLst>
</file>

<file path=ppt/tags/tag9.xml><?xml version="1.0" encoding="utf-8"?>
<p:tagLst xmlns:a="http://schemas.openxmlformats.org/drawingml/2006/main" xmlns:r="http://schemas.openxmlformats.org/officeDocument/2006/relationships" xmlns:p="http://schemas.openxmlformats.org/presentationml/2006/main">
  <p:tag name="__MICROSOFT_TRANSLATOR_CLM_SLIDEINFO" val="{&quot;Guid&quot;:&quot;39514ebd-53f9-4eba-9131-38e6ce07e8ce&quot;,&quot;TimeStamp&quot;:&quot;2019-06-03T09:25:39.7603069-07:00&quot;}"/>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4418</TotalTime>
  <Words>1795</Words>
  <Application>Microsoft Office PowerPoint</Application>
  <PresentationFormat>On-screen Show (4:3)</PresentationFormat>
  <Paragraphs>306</Paragraphs>
  <Slides>23</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Noto Sans Symbols</vt:lpstr>
      <vt:lpstr>Wingdings</vt:lpstr>
      <vt:lpstr>Times</vt:lpstr>
      <vt:lpstr>Calibri</vt:lpstr>
      <vt:lpstr>Lustria</vt:lpstr>
      <vt:lpstr>Arial</vt:lpstr>
      <vt:lpstr>Domine</vt:lpstr>
      <vt:lpstr>MS PGothic</vt:lpstr>
      <vt:lpstr>Times New Roman</vt:lpstr>
      <vt:lpstr>Office Theme</vt:lpstr>
      <vt:lpstr>Expanding Accessibility in Higher Education: Engaging all Students for Success</vt:lpstr>
      <vt:lpstr>In Memory of Dr. Amy Strage</vt:lpstr>
      <vt:lpstr>Session Overview-Table of Contents</vt:lpstr>
      <vt:lpstr>Meeting the Demands of a Large Campus</vt:lpstr>
      <vt:lpstr>SJSU Campus Context…</vt:lpstr>
      <vt:lpstr>Our Partners</vt:lpstr>
      <vt:lpstr>Our ATI Hierarchy</vt:lpstr>
      <vt:lpstr>National Disability Demographic Information</vt:lpstr>
      <vt:lpstr>SJSU AEC Students Registration…</vt:lpstr>
      <vt:lpstr>Student Disclosure Issue</vt:lpstr>
      <vt:lpstr>Why Do So Many Student Not Receive Support?</vt:lpstr>
      <vt:lpstr>SJSU AEC Student Distribution</vt:lpstr>
      <vt:lpstr>In a Nutshell...</vt:lpstr>
      <vt:lpstr>Inclusive Teaching Program</vt:lpstr>
      <vt:lpstr>Workshop Activities</vt:lpstr>
      <vt:lpstr>Workshop Flowchart</vt:lpstr>
      <vt:lpstr>Impact</vt:lpstr>
      <vt:lpstr>Faculty’s Adoption of Multiple Means of Representation</vt:lpstr>
      <vt:lpstr>Faculty’s Adoption of Multiple Means of Action &amp; Expression</vt:lpstr>
      <vt:lpstr>Faculty’s Adoption of Multiple Means of Engagement</vt:lpstr>
      <vt:lpstr>Take-aways   </vt:lpstr>
      <vt:lpstr>Questions?</vt:lpstr>
      <vt:lpstr>Download the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Accessibility in Higher Education: Engaging all Students for Success</dc:title>
  <dc:creator>Spain</dc:creator>
  <cp:lastModifiedBy>Holland</cp:lastModifiedBy>
  <cp:revision>128</cp:revision>
  <dcterms:modified xsi:type="dcterms:W3CDTF">2019-08-05T22:51:58Z</dcterms:modified>
</cp:coreProperties>
</file>